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69" r:id="rId3"/>
    <p:sldId id="370" r:id="rId4"/>
    <p:sldId id="258" r:id="rId5"/>
    <p:sldId id="261" r:id="rId6"/>
    <p:sldId id="267" r:id="rId7"/>
    <p:sldId id="262" r:id="rId8"/>
    <p:sldId id="278" r:id="rId9"/>
    <p:sldId id="371" r:id="rId10"/>
    <p:sldId id="279" r:id="rId11"/>
    <p:sldId id="280" r:id="rId12"/>
    <p:sldId id="372" r:id="rId13"/>
    <p:sldId id="373" r:id="rId14"/>
    <p:sldId id="389" r:id="rId15"/>
    <p:sldId id="390" r:id="rId16"/>
    <p:sldId id="391" r:id="rId17"/>
    <p:sldId id="306" r:id="rId18"/>
    <p:sldId id="307" r:id="rId19"/>
    <p:sldId id="392" r:id="rId20"/>
    <p:sldId id="309" r:id="rId21"/>
    <p:sldId id="310" r:id="rId22"/>
    <p:sldId id="311" r:id="rId23"/>
    <p:sldId id="316" r:id="rId24"/>
    <p:sldId id="393" r:id="rId25"/>
    <p:sldId id="375" r:id="rId26"/>
    <p:sldId id="394" r:id="rId27"/>
    <p:sldId id="366" r:id="rId28"/>
    <p:sldId id="374" r:id="rId29"/>
    <p:sldId id="325" r:id="rId30"/>
    <p:sldId id="376" r:id="rId31"/>
    <p:sldId id="377" r:id="rId32"/>
    <p:sldId id="395" r:id="rId33"/>
    <p:sldId id="378" r:id="rId34"/>
    <p:sldId id="379" r:id="rId35"/>
    <p:sldId id="312" r:id="rId36"/>
    <p:sldId id="343" r:id="rId37"/>
    <p:sldId id="275" r:id="rId38"/>
    <p:sldId id="276" r:id="rId39"/>
    <p:sldId id="344" r:id="rId40"/>
    <p:sldId id="380" r:id="rId41"/>
    <p:sldId id="381" r:id="rId42"/>
    <p:sldId id="382" r:id="rId43"/>
    <p:sldId id="383" r:id="rId44"/>
    <p:sldId id="386" r:id="rId45"/>
    <p:sldId id="359" r:id="rId46"/>
  </p:sldIdLst>
  <p:sldSz cx="9906000" cy="6858000" type="A4"/>
  <p:notesSz cx="9906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ack by Diakov" initials="RbD" lastIdx="0" clrIdx="0">
    <p:extLst>
      <p:ext uri="{19B8F6BF-5375-455C-9EA6-DF929625EA0E}">
        <p15:presenceInfo xmlns:p15="http://schemas.microsoft.com/office/powerpoint/2012/main" userId="RePack by Diak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27D"/>
    <a:srgbClr val="FEEC50"/>
    <a:srgbClr val="A9D329"/>
    <a:srgbClr val="80D2E8"/>
    <a:srgbClr val="98D7E8"/>
    <a:srgbClr val="4BACC6"/>
    <a:srgbClr val="75CEEC"/>
    <a:srgbClr val="A0DDF2"/>
    <a:srgbClr val="79D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6395" autoAdjust="0"/>
  </p:normalViewPr>
  <p:slideViewPr>
    <p:cSldViewPr>
      <p:cViewPr varScale="1">
        <p:scale>
          <a:sx n="111" d="100"/>
          <a:sy n="111" d="100"/>
        </p:scale>
        <p:origin x="1272"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1053;&#1086;&#1074;&#1072;&#1103;%20&#1087;&#1072;&#1087;&#1082;&#1072;\&#1053;&#1040;&#1059;&#1050;&#1040;\&#1076;&#1088;&#1091;&#1075;&#1086;&#1077;\&#1087;&#1088;&#1077;&#1079;&#1077;&#1085;&#1090;&#1072;&#1094;&#1080;&#1103;%20&#1044;&#1043;&#1052;&#1040;\&#1082;&#1072;&#1076;&#1088;%20&#1088;&#1077;&#1079;&#1077;&#107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ru-RU"/>
        </a:p>
      </c:txPr>
    </c:title>
    <c:autoTitleDeleted val="0"/>
    <c:plotArea>
      <c:layout/>
      <c:doughnutChart>
        <c:varyColors val="1"/>
        <c:ser>
          <c:idx val="0"/>
          <c:order val="0"/>
          <c:tx>
            <c:strRef>
              <c:f>Лист2!$B$3</c:f>
              <c:strCache>
                <c:ptCount val="1"/>
                <c:pt idx="0">
                  <c:v>2023</c:v>
                </c:pt>
              </c:strCache>
            </c:strRef>
          </c:tx>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1-C9C7-4BA2-8974-B179BADB2659}"/>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3-C9C7-4BA2-8974-B179BADB2659}"/>
              </c:ext>
            </c:extLst>
          </c:dPt>
          <c:dLbls>
            <c:dLbl>
              <c:idx val="0"/>
              <c:tx>
                <c:rich>
                  <a:bodyPr/>
                  <a:lstStyle/>
                  <a:p>
                    <a:r>
                      <a:rPr lang="ru-RU"/>
                      <a:t>20 человек</a:t>
                    </a:r>
                    <a:r>
                      <a:rPr lang="ru-RU" baseline="0"/>
                      <a:t>
</a:t>
                    </a:r>
                    <a:fld id="{048C9ADC-E699-43D8-A8E1-47BF9C48B519}" type="PERCENTAGE">
                      <a:rPr lang="en-US" baseline="0"/>
                      <a:pPr/>
                      <a:t>[ПРОЦЕНТ]</a:t>
                    </a:fld>
                    <a:endParaRPr lang="ru-RU"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C7-4BA2-8974-B179BADB2659}"/>
                </c:ext>
              </c:extLst>
            </c:dLbl>
            <c:dLbl>
              <c:idx val="1"/>
              <c:tx>
                <c:rich>
                  <a:bodyPr/>
                  <a:lstStyle/>
                  <a:p>
                    <a:r>
                      <a:rPr lang="ru-RU"/>
                      <a:t>6 человек</a:t>
                    </a:r>
                    <a:r>
                      <a:rPr lang="ru-RU" baseline="0"/>
                      <a:t>
</a:t>
                    </a:r>
                    <a:fld id="{A76DB94E-69C8-401E-AFE4-36EB31BD8243}" type="PERCENTAGE">
                      <a:rPr lang="en-US" baseline="0"/>
                      <a:pPr/>
                      <a:t>[ПРОЦЕНТ]</a:t>
                    </a:fld>
                    <a:endParaRPr lang="ru-RU"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C7-4BA2-8974-B179BADB265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Лист2!$A$4:$A$5</c:f>
              <c:strCache>
                <c:ptCount val="2"/>
                <c:pt idx="0">
                  <c:v>подано заявок</c:v>
                </c:pt>
                <c:pt idx="1">
                  <c:v>победители конкурса приняты на работу в Академию</c:v>
                </c:pt>
              </c:strCache>
            </c:strRef>
          </c:cat>
          <c:val>
            <c:numRef>
              <c:f>Лист2!$B$4:$B$5</c:f>
              <c:numCache>
                <c:formatCode>General</c:formatCode>
                <c:ptCount val="2"/>
                <c:pt idx="0">
                  <c:v>20</c:v>
                </c:pt>
                <c:pt idx="1">
                  <c:v>6</c:v>
                </c:pt>
              </c:numCache>
            </c:numRef>
          </c:val>
          <c:extLst>
            <c:ext xmlns:c16="http://schemas.microsoft.com/office/drawing/2014/chart" uri="{C3380CC4-5D6E-409C-BE32-E72D297353CC}">
              <c16:uniqueId val="{00000004-C9C7-4BA2-8974-B179BADB2659}"/>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legendEntry>
      <c:legendEntry>
        <c:idx val="1"/>
        <c:txPr>
          <a:bodyPr rot="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legendEntry>
      <c:layout>
        <c:manualLayout>
          <c:xMode val="edge"/>
          <c:yMode val="edge"/>
          <c:x val="9.3957567804024547E-2"/>
          <c:y val="0.69130468066491702"/>
          <c:w val="0.9060424321959758"/>
          <c:h val="0.2809175415573053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CECEC"/>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CECEC"/>
                </a:solidFill>
                <a:latin typeface="Tahoma"/>
                <a:cs typeface="Tahoma"/>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CECEC"/>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878568" cy="6857999"/>
          </a:xfrm>
          <a:prstGeom prst="rect">
            <a:avLst/>
          </a:prstGeom>
        </p:spPr>
      </p:pic>
      <p:pic>
        <p:nvPicPr>
          <p:cNvPr id="17" name="bg object 17"/>
          <p:cNvPicPr/>
          <p:nvPr/>
        </p:nvPicPr>
        <p:blipFill>
          <a:blip r:embed="rId3" cstate="print"/>
          <a:stretch>
            <a:fillRect/>
          </a:stretch>
        </p:blipFill>
        <p:spPr>
          <a:xfrm>
            <a:off x="6824471" y="1676400"/>
            <a:ext cx="3054096" cy="2819400"/>
          </a:xfrm>
          <a:prstGeom prst="rect">
            <a:avLst/>
          </a:prstGeom>
        </p:spPr>
      </p:pic>
      <p:pic>
        <p:nvPicPr>
          <p:cNvPr id="18" name="bg object 18"/>
          <p:cNvPicPr/>
          <p:nvPr/>
        </p:nvPicPr>
        <p:blipFill>
          <a:blip r:embed="rId4" cstate="print"/>
          <a:stretch>
            <a:fillRect/>
          </a:stretch>
        </p:blipFill>
        <p:spPr>
          <a:xfrm>
            <a:off x="0" y="2667000"/>
            <a:ext cx="4539996" cy="4191000"/>
          </a:xfrm>
          <a:prstGeom prst="rect">
            <a:avLst/>
          </a:prstGeom>
        </p:spPr>
      </p:pic>
      <p:pic>
        <p:nvPicPr>
          <p:cNvPr id="19" name="bg object 19"/>
          <p:cNvPicPr/>
          <p:nvPr/>
        </p:nvPicPr>
        <p:blipFill>
          <a:blip r:embed="rId5" cstate="print"/>
          <a:stretch>
            <a:fillRect/>
          </a:stretch>
        </p:blipFill>
        <p:spPr>
          <a:xfrm>
            <a:off x="6164579" y="0"/>
            <a:ext cx="1732787" cy="16002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878568" cy="6857999"/>
          </a:xfrm>
          <a:prstGeom prst="rect">
            <a:avLst/>
          </a:prstGeom>
        </p:spPr>
      </p:pic>
      <p:pic>
        <p:nvPicPr>
          <p:cNvPr id="17" name="bg object 17"/>
          <p:cNvPicPr/>
          <p:nvPr/>
        </p:nvPicPr>
        <p:blipFill>
          <a:blip r:embed="rId8" cstate="print"/>
          <a:stretch>
            <a:fillRect/>
          </a:stretch>
        </p:blipFill>
        <p:spPr>
          <a:xfrm>
            <a:off x="6824471" y="1676400"/>
            <a:ext cx="3054096" cy="2819400"/>
          </a:xfrm>
          <a:prstGeom prst="rect">
            <a:avLst/>
          </a:prstGeom>
        </p:spPr>
      </p:pic>
      <p:pic>
        <p:nvPicPr>
          <p:cNvPr id="18" name="bg object 18"/>
          <p:cNvPicPr/>
          <p:nvPr/>
        </p:nvPicPr>
        <p:blipFill>
          <a:blip r:embed="rId9" cstate="print"/>
          <a:stretch>
            <a:fillRect/>
          </a:stretch>
        </p:blipFill>
        <p:spPr>
          <a:xfrm>
            <a:off x="0" y="2667000"/>
            <a:ext cx="4539996" cy="4191000"/>
          </a:xfrm>
          <a:prstGeom prst="rect">
            <a:avLst/>
          </a:prstGeom>
        </p:spPr>
      </p:pic>
      <p:sp>
        <p:nvSpPr>
          <p:cNvPr id="2" name="Holder 2"/>
          <p:cNvSpPr>
            <a:spLocks noGrp="1"/>
          </p:cNvSpPr>
          <p:nvPr>
            <p:ph type="title"/>
          </p:nvPr>
        </p:nvSpPr>
        <p:spPr>
          <a:xfrm>
            <a:off x="1017383" y="774031"/>
            <a:ext cx="7871233" cy="1000125"/>
          </a:xfrm>
          <a:prstGeom prst="rect">
            <a:avLst/>
          </a:prstGeom>
        </p:spPr>
        <p:txBody>
          <a:bodyPr wrap="square" lIns="0" tIns="0" rIns="0" bIns="0">
            <a:spAutoFit/>
          </a:bodyPr>
          <a:lstStyle>
            <a:lvl1pPr>
              <a:defRPr sz="3200" b="1" i="0">
                <a:solidFill>
                  <a:srgbClr val="ECECEC"/>
                </a:solidFill>
                <a:latin typeface="Tahoma"/>
                <a:cs typeface="Tahoma"/>
              </a:defRPr>
            </a:lvl1pPr>
          </a:lstStyle>
          <a:p>
            <a:endParaRPr/>
          </a:p>
        </p:txBody>
      </p:sp>
      <p:sp>
        <p:nvSpPr>
          <p:cNvPr id="3" name="Holder 3"/>
          <p:cNvSpPr>
            <a:spLocks noGrp="1"/>
          </p:cNvSpPr>
          <p:nvPr>
            <p:ph type="body" idx="1"/>
          </p:nvPr>
        </p:nvSpPr>
        <p:spPr>
          <a:xfrm>
            <a:off x="858621" y="2288181"/>
            <a:ext cx="8174990" cy="23914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10/3/2024</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jpe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8.pn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10.png"/><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8.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10.png"/><Relationship Id="rId10" Type="http://schemas.openxmlformats.org/officeDocument/2006/relationships/image" Target="../media/image49.jpeg"/><Relationship Id="rId4" Type="http://schemas.openxmlformats.org/officeDocument/2006/relationships/image" Target="../media/image6.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8.pn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10.png"/><Relationship Id="rId10" Type="http://schemas.openxmlformats.org/officeDocument/2006/relationships/image" Target="../media/image57.jpeg"/><Relationship Id="rId4" Type="http://schemas.openxmlformats.org/officeDocument/2006/relationships/image" Target="../media/image6.png"/><Relationship Id="rId9"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0.png"/><Relationship Id="rId7" Type="http://schemas.openxmlformats.org/officeDocument/2006/relationships/image" Target="../media/image65.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8.pn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10.png"/><Relationship Id="rId10" Type="http://schemas.openxmlformats.org/officeDocument/2006/relationships/image" Target="../media/image71.jpeg"/><Relationship Id="rId4" Type="http://schemas.openxmlformats.org/officeDocument/2006/relationships/image" Target="../media/image6.png"/><Relationship Id="rId9" Type="http://schemas.openxmlformats.org/officeDocument/2006/relationships/image" Target="../media/image70.jpeg"/></Relationships>
</file>

<file path=ppt/slides/_rels/slide32.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3" Type="http://schemas.openxmlformats.org/officeDocument/2006/relationships/image" Target="../media/image8.png"/><Relationship Id="rId7" Type="http://schemas.openxmlformats.org/officeDocument/2006/relationships/image" Target="../media/image75.jpeg"/><Relationship Id="rId12" Type="http://schemas.openxmlformats.org/officeDocument/2006/relationships/image" Target="../media/image8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10.png"/><Relationship Id="rId15" Type="http://schemas.openxmlformats.org/officeDocument/2006/relationships/image" Target="../media/image83.jpeg"/><Relationship Id="rId10" Type="http://schemas.openxmlformats.org/officeDocument/2006/relationships/image" Target="../media/image78.jpeg"/><Relationship Id="rId4" Type="http://schemas.openxmlformats.org/officeDocument/2006/relationships/image" Target="../media/image6.png"/><Relationship Id="rId9" Type="http://schemas.openxmlformats.org/officeDocument/2006/relationships/image" Target="../media/image77.jpeg"/><Relationship Id="rId14" Type="http://schemas.openxmlformats.org/officeDocument/2006/relationships/image" Target="../media/image82.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1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8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 y="664203"/>
            <a:ext cx="9878695" cy="6858000"/>
            <a:chOff x="0" y="0"/>
            <a:chExt cx="9878695" cy="6858000"/>
          </a:xfrm>
        </p:grpSpPr>
        <p:pic>
          <p:nvPicPr>
            <p:cNvPr id="3" name="object 3"/>
            <p:cNvPicPr/>
            <p:nvPr/>
          </p:nvPicPr>
          <p:blipFill>
            <a:blip r:embed="rId2" cstate="print"/>
            <a:stretch>
              <a:fillRect/>
            </a:stretch>
          </p:blipFill>
          <p:spPr>
            <a:xfrm>
              <a:off x="6824471" y="5870447"/>
              <a:ext cx="1072896" cy="987551"/>
            </a:xfrm>
            <a:prstGeom prst="rect">
              <a:avLst/>
            </a:prstGeom>
          </p:spPr>
        </p:pic>
        <p:pic>
          <p:nvPicPr>
            <p:cNvPr id="4" name="object 4"/>
            <p:cNvPicPr/>
            <p:nvPr/>
          </p:nvPicPr>
          <p:blipFill>
            <a:blip r:embed="rId3" cstate="print"/>
            <a:stretch>
              <a:fillRect/>
            </a:stretch>
          </p:blipFill>
          <p:spPr>
            <a:xfrm>
              <a:off x="0" y="2895600"/>
              <a:ext cx="2558796" cy="2362200"/>
            </a:xfrm>
            <a:prstGeom prst="rect">
              <a:avLst/>
            </a:prstGeom>
          </p:spPr>
        </p:pic>
      </p:grpSp>
      <p:sp>
        <p:nvSpPr>
          <p:cNvPr id="6" name="object 6"/>
          <p:cNvSpPr/>
          <p:nvPr/>
        </p:nvSpPr>
        <p:spPr>
          <a:xfrm>
            <a:off x="0" y="-152400"/>
            <a:ext cx="9906000" cy="6858000"/>
          </a:xfrm>
          <a:custGeom>
            <a:avLst/>
            <a:gdLst/>
            <a:ahLst/>
            <a:cxnLst/>
            <a:rect l="l" t="t" r="r" b="b"/>
            <a:pathLst>
              <a:path w="9906000" h="6858000">
                <a:moveTo>
                  <a:pt x="9906000" y="0"/>
                </a:moveTo>
                <a:lnTo>
                  <a:pt x="9362542" y="0"/>
                </a:lnTo>
                <a:lnTo>
                  <a:pt x="9362542" y="514350"/>
                </a:lnTo>
                <a:lnTo>
                  <a:pt x="9362542" y="6356350"/>
                </a:lnTo>
                <a:lnTo>
                  <a:pt x="557212" y="6356350"/>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sp>
        <p:nvSpPr>
          <p:cNvPr id="9" name="object 9"/>
          <p:cNvSpPr txBox="1"/>
          <p:nvPr/>
        </p:nvSpPr>
        <p:spPr>
          <a:xfrm>
            <a:off x="914400" y="2514600"/>
            <a:ext cx="8458200" cy="2007601"/>
          </a:xfrm>
          <a:prstGeom prst="rect">
            <a:avLst/>
          </a:prstGeom>
        </p:spPr>
        <p:txBody>
          <a:bodyPr vert="horz" wrap="square" lIns="0" tIns="12065" rIns="0" bIns="0" rtlCol="0">
            <a:spAutoFit/>
          </a:bodyPr>
          <a:lstStyle/>
          <a:p>
            <a:pPr marL="12700" algn="ctr">
              <a:lnSpc>
                <a:spcPct val="100000"/>
              </a:lnSpc>
              <a:spcBef>
                <a:spcPts val="95"/>
              </a:spcBef>
            </a:pPr>
            <a:r>
              <a:rPr lang="ru-RU" sz="2000" b="1" dirty="0">
                <a:solidFill>
                  <a:schemeClr val="accent1">
                    <a:lumMod val="50000"/>
                  </a:schemeClr>
                </a:solidFill>
                <a:latin typeface="Tahoma"/>
                <a:cs typeface="Tahoma"/>
              </a:rPr>
              <a:t>ФЕДЕРАЛЬНОЕ ГОСУДАРСТВЕННОЕ </a:t>
            </a:r>
          </a:p>
          <a:p>
            <a:pPr marL="12700" algn="ctr">
              <a:lnSpc>
                <a:spcPct val="100000"/>
              </a:lnSpc>
              <a:spcBef>
                <a:spcPts val="95"/>
              </a:spcBef>
            </a:pPr>
            <a:r>
              <a:rPr lang="ru-RU" sz="2000" b="1" dirty="0">
                <a:solidFill>
                  <a:schemeClr val="accent1">
                    <a:lumMod val="50000"/>
                  </a:schemeClr>
                </a:solidFill>
                <a:latin typeface="Tahoma"/>
                <a:cs typeface="Tahoma"/>
              </a:rPr>
              <a:t>БЮДЖЕТНОЕ ОБРАЗОВАТЕЛЬНОЕ </a:t>
            </a:r>
          </a:p>
          <a:p>
            <a:pPr marL="12700" algn="ctr">
              <a:lnSpc>
                <a:spcPct val="100000"/>
              </a:lnSpc>
              <a:spcBef>
                <a:spcPts val="95"/>
              </a:spcBef>
            </a:pPr>
            <a:r>
              <a:rPr lang="ru-RU" sz="2000" b="1" dirty="0">
                <a:solidFill>
                  <a:schemeClr val="accent1">
                    <a:lumMod val="50000"/>
                  </a:schemeClr>
                </a:solidFill>
                <a:latin typeface="Tahoma"/>
                <a:cs typeface="Tahoma"/>
              </a:rPr>
              <a:t>УЧРЕЖДЕНИЕ ВЫСШЕГО ОБРАЗОВАНИЯ </a:t>
            </a:r>
          </a:p>
          <a:p>
            <a:pPr marL="12700" algn="ctr">
              <a:lnSpc>
                <a:spcPct val="100000"/>
              </a:lnSpc>
              <a:spcBef>
                <a:spcPts val="95"/>
              </a:spcBef>
            </a:pPr>
            <a:r>
              <a:rPr sz="2400" b="1" dirty="0">
                <a:solidFill>
                  <a:schemeClr val="accent1">
                    <a:lumMod val="50000"/>
                  </a:schemeClr>
                </a:solidFill>
                <a:latin typeface="Tahoma"/>
                <a:cs typeface="Tahoma"/>
              </a:rPr>
              <a:t>«ДОНЕЦКАЯ ГОСУДАРСТВЕННАЯ  МУЗЫКАЛЬНАЯ АКАДЕМИЯ</a:t>
            </a:r>
            <a:r>
              <a:rPr lang="uk-UA" sz="2400" b="1" dirty="0">
                <a:solidFill>
                  <a:schemeClr val="accent1">
                    <a:lumMod val="50000"/>
                  </a:schemeClr>
                </a:solidFill>
                <a:latin typeface="Tahoma"/>
                <a:cs typeface="Tahoma"/>
              </a:rPr>
              <a:t> </a:t>
            </a:r>
            <a:r>
              <a:rPr sz="2400" b="1" dirty="0">
                <a:solidFill>
                  <a:schemeClr val="accent1">
                    <a:lumMod val="50000"/>
                  </a:schemeClr>
                </a:solidFill>
                <a:latin typeface="Tahoma"/>
                <a:cs typeface="Tahoma"/>
              </a:rPr>
              <a:t>ИМЕНИ С.С. ПРОКОФЬЕВА»</a:t>
            </a:r>
            <a:endParaRPr lang="ru-RU" sz="2400" b="1" dirty="0">
              <a:solidFill>
                <a:schemeClr val="accent1">
                  <a:lumMod val="50000"/>
                </a:schemeClr>
              </a:solidFill>
              <a:latin typeface="Tahoma"/>
              <a:cs typeface="Tahoma"/>
            </a:endParaRPr>
          </a:p>
          <a:p>
            <a:pPr marL="12700">
              <a:lnSpc>
                <a:spcPts val="2390"/>
              </a:lnSpc>
            </a:pPr>
            <a:endParaRPr sz="2000" dirty="0">
              <a:solidFill>
                <a:schemeClr val="accent1">
                  <a:lumMod val="50000"/>
                </a:schemeClr>
              </a:solidFill>
              <a:latin typeface="Tahoma"/>
              <a:cs typeface="Tahoma"/>
            </a:endParaRPr>
          </a:p>
        </p:txBody>
      </p:sp>
      <p:sp>
        <p:nvSpPr>
          <p:cNvPr id="10" name="object 10"/>
          <p:cNvSpPr txBox="1"/>
          <p:nvPr/>
        </p:nvSpPr>
        <p:spPr>
          <a:xfrm>
            <a:off x="-1645232" y="664203"/>
            <a:ext cx="10484432" cy="319959"/>
          </a:xfrm>
          <a:prstGeom prst="rect">
            <a:avLst/>
          </a:prstGeom>
        </p:spPr>
        <p:txBody>
          <a:bodyPr vert="horz" wrap="square" lIns="0" tIns="12065" rIns="0" bIns="0" rtlCol="0">
            <a:spAutoFit/>
          </a:bodyPr>
          <a:lstStyle/>
          <a:p>
            <a:pPr marL="2141220" marR="5080" indent="899160" algn="r">
              <a:lnSpc>
                <a:spcPct val="100000"/>
              </a:lnSpc>
              <a:spcBef>
                <a:spcPts val="95"/>
              </a:spcBef>
            </a:pPr>
            <a:r>
              <a:rPr sz="2000" b="1" dirty="0">
                <a:solidFill>
                  <a:schemeClr val="accent1">
                    <a:lumMod val="50000"/>
                  </a:schemeClr>
                </a:solidFill>
                <a:latin typeface="Tahoma"/>
                <a:cs typeface="Tahoma"/>
              </a:rPr>
              <a:t>МИНИСТЕРСТВО </a:t>
            </a:r>
            <a:r>
              <a:rPr lang="ru-RU" sz="2000" b="1" dirty="0">
                <a:solidFill>
                  <a:schemeClr val="accent1">
                    <a:lumMod val="50000"/>
                  </a:schemeClr>
                </a:solidFill>
                <a:latin typeface="Tahoma"/>
                <a:cs typeface="Tahoma"/>
              </a:rPr>
              <a:t>КУЛЬТУРЫ РОССИЙСКОЙ ФЕДЕРАЦИИ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954407" y="800100"/>
            <a:ext cx="5574030" cy="875240"/>
          </a:xfrm>
          <a:prstGeom prst="rect">
            <a:avLst/>
          </a:prstGeom>
        </p:spPr>
        <p:txBody>
          <a:bodyPr vert="horz" wrap="square" lIns="0" tIns="13335" rIns="0" bIns="0" rtlCol="0">
            <a:spAutoFit/>
          </a:bodyPr>
          <a:lstStyle/>
          <a:p>
            <a:pPr marL="12700">
              <a:lnSpc>
                <a:spcPct val="100000"/>
              </a:lnSpc>
              <a:spcBef>
                <a:spcPts val="105"/>
              </a:spcBef>
            </a:pPr>
            <a:r>
              <a:rPr lang="ru-RU" sz="2800" spc="-25" dirty="0"/>
              <a:t>Образовательные </a:t>
            </a:r>
            <a:br>
              <a:rPr lang="ru-RU" sz="2800" spc="-25" dirty="0"/>
            </a:br>
            <a:r>
              <a:rPr lang="ru-RU" sz="2800" spc="-25" dirty="0"/>
              <a:t>программы</a:t>
            </a:r>
            <a:r>
              <a:rPr lang="ru-RU" sz="2800" spc="-80" dirty="0"/>
              <a:t> </a:t>
            </a:r>
            <a:r>
              <a:rPr lang="ru-RU" sz="2800" spc="25" dirty="0" err="1"/>
              <a:t>специалитета</a:t>
            </a:r>
            <a:endParaRPr lang="ru-RU" sz="2800" spc="25" dirty="0"/>
          </a:p>
        </p:txBody>
      </p:sp>
      <p:graphicFrame>
        <p:nvGraphicFramePr>
          <p:cNvPr id="12" name="object 12"/>
          <p:cNvGraphicFramePr>
            <a:graphicFrameLocks noGrp="1"/>
          </p:cNvGraphicFramePr>
          <p:nvPr>
            <p:extLst>
              <p:ext uri="{D42A27DB-BD31-4B8C-83A1-F6EECF244321}">
                <p14:modId xmlns:p14="http://schemas.microsoft.com/office/powerpoint/2010/main" val="422094832"/>
              </p:ext>
            </p:extLst>
          </p:nvPr>
        </p:nvGraphicFramePr>
        <p:xfrm>
          <a:off x="609600" y="2320475"/>
          <a:ext cx="8763000" cy="4162100"/>
        </p:xfrm>
        <a:graphic>
          <a:graphicData uri="http://schemas.openxmlformats.org/drawingml/2006/table">
            <a:tbl>
              <a:tblPr firstRow="1" bandRow="1">
                <a:tableStyleId>{35758FB7-9AC5-4552-8A53-C91805E547FA}</a:tableStyleId>
              </a:tblPr>
              <a:tblGrid>
                <a:gridCol w="1431138">
                  <a:extLst>
                    <a:ext uri="{9D8B030D-6E8A-4147-A177-3AD203B41FA5}">
                      <a16:colId xmlns:a16="http://schemas.microsoft.com/office/drawing/2014/main" val="20000"/>
                    </a:ext>
                  </a:extLst>
                </a:gridCol>
                <a:gridCol w="3713300">
                  <a:extLst>
                    <a:ext uri="{9D8B030D-6E8A-4147-A177-3AD203B41FA5}">
                      <a16:colId xmlns:a16="http://schemas.microsoft.com/office/drawing/2014/main" val="20001"/>
                    </a:ext>
                  </a:extLst>
                </a:gridCol>
                <a:gridCol w="3618562">
                  <a:extLst>
                    <a:ext uri="{9D8B030D-6E8A-4147-A177-3AD203B41FA5}">
                      <a16:colId xmlns:a16="http://schemas.microsoft.com/office/drawing/2014/main" val="20002"/>
                    </a:ext>
                  </a:extLst>
                </a:gridCol>
              </a:tblGrid>
              <a:tr h="548639">
                <a:tc>
                  <a:txBody>
                    <a:bodyPr/>
                    <a:lstStyle/>
                    <a:p>
                      <a:pPr algn="ctr">
                        <a:lnSpc>
                          <a:spcPts val="1415"/>
                        </a:lnSpc>
                      </a:pPr>
                      <a:r>
                        <a:rPr sz="1200" b="1" spc="0" dirty="0" err="1">
                          <a:latin typeface="Tahoma" panose="020B0604030504040204" pitchFamily="34" charset="0"/>
                          <a:ea typeface="Tahoma" panose="020B0604030504040204" pitchFamily="34" charset="0"/>
                          <a:cs typeface="Tahoma" panose="020B0604030504040204" pitchFamily="34" charset="0"/>
                        </a:rPr>
                        <a:t>Код</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nSpc>
                          <a:spcPct val="100000"/>
                        </a:lnSpc>
                        <a:spcBef>
                          <a:spcPts val="20"/>
                        </a:spcBef>
                      </a:pPr>
                      <a:endParaRPr sz="1200" spc="0" dirty="0">
                        <a:latin typeface="Tahoma" panose="020B0604030504040204" pitchFamily="34" charset="0"/>
                        <a:ea typeface="Tahoma" panose="020B0604030504040204" pitchFamily="34" charset="0"/>
                        <a:cs typeface="Tahoma" panose="020B0604030504040204" pitchFamily="34" charset="0"/>
                      </a:endParaRPr>
                    </a:p>
                    <a:p>
                      <a:pPr marL="209550">
                        <a:lnSpc>
                          <a:spcPct val="100000"/>
                        </a:lnSpc>
                        <a:spcBef>
                          <a:spcPts val="5"/>
                        </a:spcBef>
                      </a:pPr>
                      <a:r>
                        <a:rPr sz="1200" b="1" spc="0" dirty="0">
                          <a:latin typeface="Tahoma" panose="020B0604030504040204" pitchFamily="34" charset="0"/>
                          <a:ea typeface="Tahoma" panose="020B0604030504040204" pitchFamily="34" charset="0"/>
                          <a:cs typeface="Tahoma" panose="020B0604030504040204" pitchFamily="34" charset="0"/>
                        </a:rPr>
                        <a:t>Наименование направления подготовки</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2540" marB="0"/>
                </a:tc>
                <a:tc>
                  <a:txBody>
                    <a:bodyPr/>
                    <a:lstStyle/>
                    <a:p>
                      <a:pPr>
                        <a:lnSpc>
                          <a:spcPct val="100000"/>
                        </a:lnSpc>
                        <a:spcBef>
                          <a:spcPts val="20"/>
                        </a:spcBef>
                      </a:pPr>
                      <a:endParaRPr sz="120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5"/>
                        </a:spcBef>
                      </a:pPr>
                      <a:r>
                        <a:rPr sz="1200" b="1" spc="0" dirty="0">
                          <a:latin typeface="Tahoma" panose="020B0604030504040204" pitchFamily="34" charset="0"/>
                          <a:ea typeface="Tahoma" panose="020B0604030504040204" pitchFamily="34" charset="0"/>
                          <a:cs typeface="Tahoma" panose="020B0604030504040204" pitchFamily="34" charset="0"/>
                        </a:rPr>
                        <a:t>Профиль</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2540" marB="0"/>
                </a:tc>
                <a:extLst>
                  <a:ext uri="{0D108BD9-81ED-4DB2-BD59-A6C34878D82A}">
                    <a16:rowId xmlns:a16="http://schemas.microsoft.com/office/drawing/2014/main" val="10000"/>
                  </a:ext>
                </a:extLst>
              </a:tr>
              <a:tr h="622425">
                <a:tc>
                  <a:txBody>
                    <a:bodyPr/>
                    <a:lstStyle/>
                    <a:p>
                      <a:pPr marR="2540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52.05.01</a:t>
                      </a:r>
                    </a:p>
                  </a:txBody>
                  <a:tcPr marL="0" marR="0" marT="5715" marB="0" anchor="ctr"/>
                </a:tc>
                <a:tc>
                  <a:txBody>
                    <a:bodyPr/>
                    <a:lstStyle/>
                    <a:p>
                      <a:pPr marL="31115">
                        <a:lnSpc>
                          <a:spcPct val="100000"/>
                        </a:lnSpc>
                        <a:spcBef>
                          <a:spcPts val="45"/>
                        </a:spcBef>
                      </a:pPr>
                      <a:r>
                        <a:rPr sz="1200" spc="0" dirty="0" err="1">
                          <a:latin typeface="Tahoma" panose="020B0604030504040204" pitchFamily="34" charset="0"/>
                          <a:ea typeface="Tahoma" panose="020B0604030504040204" pitchFamily="34" charset="0"/>
                          <a:cs typeface="Tahoma" panose="020B0604030504040204" pitchFamily="34" charset="0"/>
                        </a:rPr>
                        <a:t>Акт</a:t>
                      </a:r>
                      <a:r>
                        <a:rPr lang="ru-RU" sz="1200" spc="0" dirty="0">
                          <a:latin typeface="Tahoma" panose="020B0604030504040204" pitchFamily="34" charset="0"/>
                          <a:ea typeface="Tahoma" panose="020B0604030504040204" pitchFamily="34" charset="0"/>
                          <a:cs typeface="Tahoma" panose="020B0604030504040204" pitchFamily="34" charset="0"/>
                        </a:rPr>
                        <a:t>ё</a:t>
                      </a:r>
                      <a:r>
                        <a:rPr sz="1200" spc="0" dirty="0" err="1">
                          <a:latin typeface="Tahoma" panose="020B0604030504040204" pitchFamily="34" charset="0"/>
                          <a:ea typeface="Tahoma" panose="020B0604030504040204" pitchFamily="34" charset="0"/>
                          <a:cs typeface="Tahoma" panose="020B0604030504040204" pitchFamily="34" charset="0"/>
                        </a:rPr>
                        <a:t>рское</a:t>
                      </a:r>
                      <a:r>
                        <a:rPr sz="1200" spc="0" dirty="0">
                          <a:latin typeface="Tahoma" panose="020B0604030504040204" pitchFamily="34" charset="0"/>
                          <a:ea typeface="Tahoma" panose="020B0604030504040204" pitchFamily="34" charset="0"/>
                          <a:cs typeface="Tahoma" panose="020B0604030504040204" pitchFamily="34" charset="0"/>
                        </a:rPr>
                        <a:t> </a:t>
                      </a:r>
                      <a:r>
                        <a:rPr lang="ru-RU" sz="1200" spc="0" dirty="0">
                          <a:latin typeface="Tahoma" panose="020B0604030504040204" pitchFamily="34" charset="0"/>
                          <a:ea typeface="Tahoma" panose="020B0604030504040204" pitchFamily="34" charset="0"/>
                          <a:cs typeface="Tahoma" panose="020B0604030504040204" pitchFamily="34" charset="0"/>
                        </a:rPr>
                        <a:t> </a:t>
                      </a:r>
                      <a:r>
                        <a:rPr sz="1200" spc="0" dirty="0" err="1">
                          <a:latin typeface="Tahoma" panose="020B0604030504040204" pitchFamily="34" charset="0"/>
                          <a:ea typeface="Tahoma" panose="020B0604030504040204" pitchFamily="34" charset="0"/>
                          <a:cs typeface="Tahoma" panose="020B0604030504040204" pitchFamily="34" charset="0"/>
                        </a:rPr>
                        <a:t>искусство</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5715" marB="0" anchor="ctr"/>
                </a:tc>
                <a:tc>
                  <a:txBody>
                    <a:bodyPr/>
                    <a:lstStyle/>
                    <a:p>
                      <a:pPr marL="31115">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Артист музыкального театра</a:t>
                      </a:r>
                    </a:p>
                  </a:txBody>
                  <a:tcPr marL="0" marR="0" marT="0" marB="0"/>
                </a:tc>
                <a:extLst>
                  <a:ext uri="{0D108BD9-81ED-4DB2-BD59-A6C34878D82A}">
                    <a16:rowId xmlns:a16="http://schemas.microsoft.com/office/drawing/2014/main" val="10001"/>
                  </a:ext>
                </a:extLst>
              </a:tr>
              <a:tr h="210311">
                <a:tc rowSpan="4">
                  <a:txBody>
                    <a:bodyPr/>
                    <a:lstStyle/>
                    <a:p>
                      <a:pPr marL="0" indent="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53.05.01</a:t>
                      </a:r>
                    </a:p>
                  </a:txBody>
                  <a:tcPr marL="0" marR="0" marT="5715" marB="0" anchor="ctr"/>
                </a:tc>
                <a:tc rowSpan="4">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Искусство концертного исполнительства</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Фортепиано</a:t>
                      </a:r>
                      <a:endParaRPr sz="1200" spc="0">
                        <a:latin typeface="Tahoma" panose="020B0604030504040204" pitchFamily="34" charset="0"/>
                        <a:ea typeface="Tahoma" panose="020B0604030504040204" pitchFamily="34" charset="0"/>
                        <a:cs typeface="Tahoma" panose="020B0604030504040204" pitchFamily="34" charset="0"/>
                      </a:endParaRPr>
                    </a:p>
                  </a:txBody>
                  <a:tcPr marL="0" marR="0" marT="5715" marB="0"/>
                </a:tc>
                <a:extLst>
                  <a:ext uri="{0D108BD9-81ED-4DB2-BD59-A6C34878D82A}">
                    <a16:rowId xmlns:a16="http://schemas.microsoft.com/office/drawing/2014/main" val="10002"/>
                  </a:ext>
                </a:extLst>
              </a:tr>
              <a:tr h="210312">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Концертные струнные инструменты</a:t>
                      </a:r>
                    </a:p>
                  </a:txBody>
                  <a:tcPr marL="0" marR="0" marT="5715" marB="0"/>
                </a:tc>
                <a:extLst>
                  <a:ext uri="{0D108BD9-81ED-4DB2-BD59-A6C34878D82A}">
                    <a16:rowId xmlns:a16="http://schemas.microsoft.com/office/drawing/2014/main" val="10003"/>
                  </a:ext>
                </a:extLst>
              </a:tr>
              <a:tr h="420624">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Концертные духовые и ударные</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a:t>
                      </a:r>
                    </a:p>
                  </a:txBody>
                  <a:tcPr marL="0" marR="0" marT="5715" marB="0"/>
                </a:tc>
                <a:extLst>
                  <a:ext uri="{0D108BD9-81ED-4DB2-BD59-A6C34878D82A}">
                    <a16:rowId xmlns:a16="http://schemas.microsoft.com/office/drawing/2014/main" val="10004"/>
                  </a:ext>
                </a:extLst>
              </a:tr>
              <a:tr h="210312">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Концертные народные инструменты</a:t>
                      </a:r>
                    </a:p>
                  </a:txBody>
                  <a:tcPr marL="0" marR="0" marT="5715" marB="0"/>
                </a:tc>
                <a:extLst>
                  <a:ext uri="{0D108BD9-81ED-4DB2-BD59-A6C34878D82A}">
                    <a16:rowId xmlns:a16="http://schemas.microsoft.com/office/drawing/2014/main" val="10005"/>
                  </a:ext>
                </a:extLst>
              </a:tr>
              <a:tr h="942783">
                <a:tc>
                  <a:txBody>
                    <a:bodyPr/>
                    <a:lstStyle/>
                    <a:p>
                      <a:pPr marR="26034"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53.05.02</a:t>
                      </a:r>
                    </a:p>
                  </a:txBody>
                  <a:tcPr marL="0" marR="0" marT="5715" marB="0" anchor="ctr"/>
                </a:tc>
                <a:tc>
                  <a:txBody>
                    <a:bodyPr/>
                    <a:lstStyle/>
                    <a:p>
                      <a:pPr marL="30480">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Художественное руководство</a:t>
                      </a:r>
                    </a:p>
                    <a:p>
                      <a:pPr marL="30480" marR="1207135">
                        <a:lnSpc>
                          <a:spcPct val="114999"/>
                        </a:lnSpc>
                      </a:pPr>
                      <a:r>
                        <a:rPr sz="1200" spc="0" dirty="0">
                          <a:latin typeface="Tahoma" panose="020B0604030504040204" pitchFamily="34" charset="0"/>
                          <a:ea typeface="Tahoma" panose="020B0604030504040204" pitchFamily="34" charset="0"/>
                          <a:cs typeface="Tahoma" panose="020B0604030504040204" pitchFamily="34" charset="0"/>
                        </a:rPr>
                        <a:t>симфоническим оркестром и  академическим хором</a:t>
                      </a:r>
                    </a:p>
                  </a:txBody>
                  <a:tcPr marL="0" marR="0" marT="5715" marB="0" anchor="ctr"/>
                </a:tc>
                <a:tc>
                  <a:txBody>
                    <a:bodyPr/>
                    <a:lstStyle/>
                    <a:p>
                      <a:pPr marL="30480" marR="1146810">
                        <a:lnSpc>
                          <a:spcPts val="1430"/>
                        </a:lnSpc>
                        <a:spcBef>
                          <a:spcPts val="30"/>
                        </a:spcBef>
                      </a:pPr>
                      <a:r>
                        <a:rPr sz="1200" spc="0" dirty="0">
                          <a:latin typeface="Tahoma" panose="020B0604030504040204" pitchFamily="34" charset="0"/>
                          <a:ea typeface="Tahoma" panose="020B0604030504040204" pitchFamily="34" charset="0"/>
                          <a:cs typeface="Tahoma" panose="020B0604030504040204" pitchFamily="34" charset="0"/>
                        </a:rPr>
                        <a:t>Художественное руководство  академическим хором</a:t>
                      </a:r>
                    </a:p>
                  </a:txBody>
                  <a:tcPr marL="0" marR="0" marT="3810" marB="0"/>
                </a:tc>
                <a:extLst>
                  <a:ext uri="{0D108BD9-81ED-4DB2-BD59-A6C34878D82A}">
                    <a16:rowId xmlns:a16="http://schemas.microsoft.com/office/drawing/2014/main" val="10006"/>
                  </a:ext>
                </a:extLst>
              </a:tr>
              <a:tr h="210312">
                <a:tc>
                  <a:txBody>
                    <a:bodyPr/>
                    <a:lstStyle/>
                    <a:p>
                      <a:pPr marR="26034"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53.05.04</a:t>
                      </a:r>
                    </a:p>
                  </a:txBody>
                  <a:tcPr marL="0" marR="0" marT="5715" marB="0" anchor="ctr"/>
                </a:tc>
                <a:tc>
                  <a:txBody>
                    <a:bodyPr/>
                    <a:lstStyle/>
                    <a:p>
                      <a:pPr marL="30480">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Музыкально-театральное искусство</a:t>
                      </a:r>
                    </a:p>
                  </a:txBody>
                  <a:tcPr marL="0" marR="0" marT="5715" marB="0" anchor="ctr"/>
                </a:tc>
                <a:tc>
                  <a:txBody>
                    <a:bodyPr/>
                    <a:lstStyle/>
                    <a:p>
                      <a:pPr marL="30480">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Искусство оперного пения</a:t>
                      </a:r>
                    </a:p>
                  </a:txBody>
                  <a:tcPr marL="0" marR="0" marT="0" marB="0"/>
                </a:tc>
                <a:extLst>
                  <a:ext uri="{0D108BD9-81ED-4DB2-BD59-A6C34878D82A}">
                    <a16:rowId xmlns:a16="http://schemas.microsoft.com/office/drawing/2014/main" val="10007"/>
                  </a:ext>
                </a:extLst>
              </a:tr>
              <a:tr h="210312">
                <a:tc>
                  <a:txBody>
                    <a:bodyPr/>
                    <a:lstStyle/>
                    <a:p>
                      <a:pPr marR="26034"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53.05.05</a:t>
                      </a:r>
                    </a:p>
                  </a:txBody>
                  <a:tcPr marL="0" marR="0" marT="5715" marB="0" anchor="ctr"/>
                </a:tc>
                <a:tc>
                  <a:txBody>
                    <a:bodyPr/>
                    <a:lstStyle/>
                    <a:p>
                      <a:pPr marL="30480">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Музыковедение</a:t>
                      </a:r>
                    </a:p>
                  </a:txBody>
                  <a:tcPr marL="0" marR="0" marT="5715" marB="0" anchor="ctr"/>
                </a:tc>
                <a:tc>
                  <a:txBody>
                    <a:bodyPr/>
                    <a:lstStyle/>
                    <a:p>
                      <a:pPr>
                        <a:lnSpc>
                          <a:spcPct val="100000"/>
                        </a:lnSpc>
                      </a:pP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val="10008"/>
                  </a:ext>
                </a:extLst>
              </a:tr>
              <a:tr h="210311">
                <a:tc>
                  <a:txBody>
                    <a:bodyPr/>
                    <a:lstStyle/>
                    <a:p>
                      <a:pPr marR="26034"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53.05.06</a:t>
                      </a:r>
                    </a:p>
                  </a:txBody>
                  <a:tcPr marL="0" marR="0" marT="5715" marB="0" anchor="ctr"/>
                </a:tc>
                <a:tc>
                  <a:txBody>
                    <a:bodyPr/>
                    <a:lstStyle/>
                    <a:p>
                      <a:pPr marL="30480">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Композиция</a:t>
                      </a:r>
                    </a:p>
                  </a:txBody>
                  <a:tcPr marL="0" marR="0" marT="5715" marB="0" anchor="ctr"/>
                </a:tc>
                <a:tc>
                  <a:txBody>
                    <a:bodyPr/>
                    <a:lstStyle/>
                    <a:p>
                      <a:pPr>
                        <a:lnSpc>
                          <a:spcPct val="100000"/>
                        </a:lnSpc>
                      </a:pP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val="10009"/>
                  </a:ext>
                </a:extLst>
              </a:tr>
              <a:tr h="365759">
                <a:tc>
                  <a:txBody>
                    <a:bodyPr/>
                    <a:lstStyle/>
                    <a:p>
                      <a:pPr marR="26034" algn="ctr">
                        <a:lnSpc>
                          <a:spcPts val="1415"/>
                        </a:lnSpc>
                      </a:pPr>
                      <a:r>
                        <a:rPr sz="1200" spc="0" dirty="0">
                          <a:latin typeface="Tahoma" panose="020B0604030504040204" pitchFamily="34" charset="0"/>
                          <a:ea typeface="Tahoma" panose="020B0604030504040204" pitchFamily="34" charset="0"/>
                          <a:cs typeface="Tahoma" panose="020B0604030504040204" pitchFamily="34" charset="0"/>
                        </a:rPr>
                        <a:t>54.05.02</a:t>
                      </a:r>
                    </a:p>
                  </a:txBody>
                  <a:tcPr marL="0" marR="0" marT="0" marB="0" anchor="ctr"/>
                </a:tc>
                <a:tc>
                  <a:txBody>
                    <a:bodyPr/>
                    <a:lstStyle/>
                    <a:p>
                      <a:pPr marL="30480">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Живопись</a:t>
                      </a:r>
                    </a:p>
                  </a:txBody>
                  <a:tcPr marL="0" marR="0" marT="5715" marB="0" anchor="ctr"/>
                </a:tc>
                <a:tc>
                  <a:txBody>
                    <a:bodyPr/>
                    <a:lstStyle/>
                    <a:p>
                      <a:pPr marL="30480">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Монументальная живопись</a:t>
                      </a:r>
                    </a:p>
                  </a:txBody>
                  <a:tcPr marL="0" marR="0" marT="0" marB="0"/>
                </a:tc>
                <a:extLst>
                  <a:ext uri="{0D108BD9-81ED-4DB2-BD59-A6C34878D82A}">
                    <a16:rowId xmlns:a16="http://schemas.microsoft.com/office/drawing/2014/main" val="10010"/>
                  </a:ext>
                </a:extLst>
              </a:tr>
            </a:tbl>
          </a:graphicData>
        </a:graphic>
      </p:graphicFrame>
      <p:grpSp>
        <p:nvGrpSpPr>
          <p:cNvPr id="13" name="Группа 12">
            <a:extLst>
              <a:ext uri="{FF2B5EF4-FFF2-40B4-BE49-F238E27FC236}">
                <a16:creationId xmlns:a16="http://schemas.microsoft.com/office/drawing/2014/main" id="{DF3EB50D-3403-D0B8-4BC9-2D21FA2A113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E333F3A6-86B2-760B-2EE7-5D962139E03A}"/>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18A5F91D-2C29-1C82-4CDF-5E94D7F45C68}"/>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D86AD47-EA3C-752E-A266-6E805D6494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aphicFrame>
        <p:nvGraphicFramePr>
          <p:cNvPr id="12" name="object 12"/>
          <p:cNvGraphicFramePr>
            <a:graphicFrameLocks noGrp="1"/>
          </p:cNvGraphicFramePr>
          <p:nvPr>
            <p:extLst>
              <p:ext uri="{D42A27DB-BD31-4B8C-83A1-F6EECF244321}">
                <p14:modId xmlns:p14="http://schemas.microsoft.com/office/powerpoint/2010/main" val="830501567"/>
              </p:ext>
            </p:extLst>
          </p:nvPr>
        </p:nvGraphicFramePr>
        <p:xfrm>
          <a:off x="609600" y="2422028"/>
          <a:ext cx="8762999" cy="3201201"/>
        </p:xfrm>
        <a:graphic>
          <a:graphicData uri="http://schemas.openxmlformats.org/drawingml/2006/table">
            <a:tbl>
              <a:tblPr firstRow="1" bandRow="1">
                <a:tableStyleId>{35758FB7-9AC5-4552-8A53-C91805E547FA}</a:tableStyleId>
              </a:tblPr>
              <a:tblGrid>
                <a:gridCol w="1180504">
                  <a:extLst>
                    <a:ext uri="{9D8B030D-6E8A-4147-A177-3AD203B41FA5}">
                      <a16:colId xmlns:a16="http://schemas.microsoft.com/office/drawing/2014/main" val="20000"/>
                    </a:ext>
                  </a:extLst>
                </a:gridCol>
                <a:gridCol w="3849142">
                  <a:extLst>
                    <a:ext uri="{9D8B030D-6E8A-4147-A177-3AD203B41FA5}">
                      <a16:colId xmlns:a16="http://schemas.microsoft.com/office/drawing/2014/main" val="20001"/>
                    </a:ext>
                  </a:extLst>
                </a:gridCol>
                <a:gridCol w="3733353">
                  <a:extLst>
                    <a:ext uri="{9D8B030D-6E8A-4147-A177-3AD203B41FA5}">
                      <a16:colId xmlns:a16="http://schemas.microsoft.com/office/drawing/2014/main" val="20002"/>
                    </a:ext>
                  </a:extLst>
                </a:gridCol>
              </a:tblGrid>
              <a:tr h="536572">
                <a:tc>
                  <a:txBody>
                    <a:bodyPr/>
                    <a:lstStyle/>
                    <a:p>
                      <a:pPr algn="ctr">
                        <a:lnSpc>
                          <a:spcPts val="1415"/>
                        </a:lnSpc>
                      </a:pPr>
                      <a:r>
                        <a:rPr sz="1200" b="1" spc="0" dirty="0" err="1">
                          <a:latin typeface="Tahoma" panose="020B0604030504040204" pitchFamily="34" charset="0"/>
                          <a:ea typeface="Tahoma" panose="020B0604030504040204" pitchFamily="34" charset="0"/>
                          <a:cs typeface="Tahoma" panose="020B0604030504040204" pitchFamily="34" charset="0"/>
                        </a:rPr>
                        <a:t>Код</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nSpc>
                          <a:spcPct val="100000"/>
                        </a:lnSpc>
                        <a:spcBef>
                          <a:spcPts val="20"/>
                        </a:spcBef>
                      </a:pPr>
                      <a:endParaRPr sz="1200" spc="0" dirty="0">
                        <a:latin typeface="Tahoma" panose="020B0604030504040204" pitchFamily="34" charset="0"/>
                        <a:ea typeface="Tahoma" panose="020B0604030504040204" pitchFamily="34" charset="0"/>
                        <a:cs typeface="Tahoma" panose="020B0604030504040204" pitchFamily="34" charset="0"/>
                      </a:endParaRPr>
                    </a:p>
                    <a:p>
                      <a:pPr marL="213995" algn="ctr">
                        <a:lnSpc>
                          <a:spcPct val="100000"/>
                        </a:lnSpc>
                        <a:spcBef>
                          <a:spcPts val="5"/>
                        </a:spcBef>
                      </a:pPr>
                      <a:r>
                        <a:rPr sz="1200" b="1" spc="0" dirty="0">
                          <a:latin typeface="Tahoma" panose="020B0604030504040204" pitchFamily="34" charset="0"/>
                          <a:ea typeface="Tahoma" panose="020B0604030504040204" pitchFamily="34" charset="0"/>
                          <a:cs typeface="Tahoma" panose="020B0604030504040204" pitchFamily="34" charset="0"/>
                        </a:rPr>
                        <a:t>Наименование направления подготовки</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2540" marB="0"/>
                </a:tc>
                <a:tc>
                  <a:txBody>
                    <a:bodyPr/>
                    <a:lstStyle/>
                    <a:p>
                      <a:pPr>
                        <a:lnSpc>
                          <a:spcPct val="100000"/>
                        </a:lnSpc>
                        <a:spcBef>
                          <a:spcPts val="20"/>
                        </a:spcBef>
                      </a:pPr>
                      <a:endParaRPr sz="120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5"/>
                        </a:spcBef>
                      </a:pPr>
                      <a:r>
                        <a:rPr sz="1200" b="1" spc="0" dirty="0">
                          <a:latin typeface="Tahoma" panose="020B0604030504040204" pitchFamily="34" charset="0"/>
                          <a:ea typeface="Tahoma" panose="020B0604030504040204" pitchFamily="34" charset="0"/>
                          <a:cs typeface="Tahoma" panose="020B0604030504040204" pitchFamily="34" charset="0"/>
                        </a:rPr>
                        <a:t>Профиль</a:t>
                      </a:r>
                      <a:endParaRPr sz="1200" spc="0" dirty="0">
                        <a:latin typeface="Tahoma" panose="020B0604030504040204" pitchFamily="34" charset="0"/>
                        <a:ea typeface="Tahoma" panose="020B0604030504040204" pitchFamily="34" charset="0"/>
                        <a:cs typeface="Tahoma" panose="020B0604030504040204" pitchFamily="34" charset="0"/>
                      </a:endParaRPr>
                    </a:p>
                  </a:txBody>
                  <a:tcPr marL="0" marR="0" marT="2540" marB="0"/>
                </a:tc>
                <a:extLst>
                  <a:ext uri="{0D108BD9-81ED-4DB2-BD59-A6C34878D82A}">
                    <a16:rowId xmlns:a16="http://schemas.microsoft.com/office/drawing/2014/main" val="10000"/>
                  </a:ext>
                </a:extLst>
              </a:tr>
              <a:tr h="220814">
                <a:tc rowSpan="5">
                  <a:txBody>
                    <a:bodyPr/>
                    <a:lstStyle/>
                    <a:p>
                      <a:pPr marL="0" indent="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53.04.01</a:t>
                      </a:r>
                    </a:p>
                  </a:txBody>
                  <a:tcPr marL="0" marR="0" marT="5715" marB="0" anchor="ctr">
                    <a:solidFill>
                      <a:srgbClr val="80D2E8"/>
                    </a:solidFill>
                  </a:tcPr>
                </a:tc>
                <a:tc rowSpan="5">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Музыкально-инструментальное искусство</a:t>
                      </a:r>
                    </a:p>
                  </a:txBody>
                  <a:tcPr marL="0" marR="0" marT="5715" marB="0" anchor="ctr">
                    <a:solidFill>
                      <a:srgbClr val="80D2E8"/>
                    </a:solidFill>
                  </a:tcPr>
                </a:tc>
                <a:tc>
                  <a:txBody>
                    <a:bodyPr/>
                    <a:lstStyle/>
                    <a:p>
                      <a:pPr marL="31115">
                        <a:lnSpc>
                          <a:spcPct val="100000"/>
                        </a:lnSpc>
                        <a:spcBef>
                          <a:spcPts val="110"/>
                        </a:spcBef>
                      </a:pPr>
                      <a:r>
                        <a:rPr sz="1200" spc="0" dirty="0">
                          <a:latin typeface="Tahoma" panose="020B0604030504040204" pitchFamily="34" charset="0"/>
                          <a:ea typeface="Tahoma" panose="020B0604030504040204" pitchFamily="34" charset="0"/>
                          <a:cs typeface="Tahoma" panose="020B0604030504040204" pitchFamily="34" charset="0"/>
                        </a:rPr>
                        <a:t>Фортепиано</a:t>
                      </a:r>
                    </a:p>
                  </a:txBody>
                  <a:tcPr marL="0" marR="0" marT="13970" marB="0"/>
                </a:tc>
                <a:extLst>
                  <a:ext uri="{0D108BD9-81ED-4DB2-BD59-A6C34878D82A}">
                    <a16:rowId xmlns:a16="http://schemas.microsoft.com/office/drawing/2014/main" val="10001"/>
                  </a:ext>
                </a:extLst>
              </a:tr>
              <a:tr h="220813">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Оркестровые струнные инструменты</a:t>
                      </a:r>
                    </a:p>
                  </a:txBody>
                  <a:tcPr marL="0" marR="0" marT="5715" marB="0"/>
                </a:tc>
                <a:extLst>
                  <a:ext uri="{0D108BD9-81ED-4DB2-BD59-A6C34878D82A}">
                    <a16:rowId xmlns:a16="http://schemas.microsoft.com/office/drawing/2014/main" val="10002"/>
                  </a:ext>
                </a:extLst>
              </a:tr>
              <a:tr h="411372">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Оркестровые духовые и ударные</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a:t>
                      </a:r>
                    </a:p>
                  </a:txBody>
                  <a:tcPr marL="0" marR="0" marT="6350" marB="0"/>
                </a:tc>
                <a:extLst>
                  <a:ext uri="{0D108BD9-81ED-4DB2-BD59-A6C34878D82A}">
                    <a16:rowId xmlns:a16="http://schemas.microsoft.com/office/drawing/2014/main" val="10003"/>
                  </a:ext>
                </a:extLst>
              </a:tr>
              <a:tr h="411372">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Баян, аккордеон и струнно-щипковые</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a:t>
                      </a:r>
                    </a:p>
                  </a:txBody>
                  <a:tcPr marL="0" marR="0" marT="6350" marB="0"/>
                </a:tc>
                <a:extLst>
                  <a:ext uri="{0D108BD9-81ED-4DB2-BD59-A6C34878D82A}">
                    <a16:rowId xmlns:a16="http://schemas.microsoft.com/office/drawing/2014/main" val="10004"/>
                  </a:ext>
                </a:extLst>
              </a:tr>
              <a:tr h="220814">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 эстрадного оркестра</a:t>
                      </a:r>
                    </a:p>
                  </a:txBody>
                  <a:tcPr marL="0" marR="0" marT="6350" marB="0"/>
                </a:tc>
                <a:extLst>
                  <a:ext uri="{0D108BD9-81ED-4DB2-BD59-A6C34878D82A}">
                    <a16:rowId xmlns:a16="http://schemas.microsoft.com/office/drawing/2014/main" val="10005"/>
                  </a:ext>
                </a:extLst>
              </a:tr>
              <a:tr h="192013">
                <a:tc rowSpan="2">
                  <a:txBody>
                    <a:bodyPr/>
                    <a:lstStyle/>
                    <a:p>
                      <a:pPr marL="0" indent="0" algn="ctr">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53.04.02</a:t>
                      </a:r>
                    </a:p>
                  </a:txBody>
                  <a:tcPr marL="0" marR="0" marT="6350" marB="0" anchor="ctr"/>
                </a:tc>
                <a:tc rowSpan="2">
                  <a:txBody>
                    <a:bodyPr/>
                    <a:lstStyle/>
                    <a:p>
                      <a:pPr marL="30480">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Вокальное искусство</a:t>
                      </a:r>
                    </a:p>
                  </a:txBody>
                  <a:tcPr marL="0" marR="0" marT="6350" marB="0" anchor="ctr"/>
                </a:tc>
                <a:tc>
                  <a:txBody>
                    <a:bodyPr/>
                    <a:lstStyle/>
                    <a:p>
                      <a:pPr marL="30480">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Академическое пение</a:t>
                      </a:r>
                    </a:p>
                  </a:txBody>
                  <a:tcPr marL="0" marR="0" marT="0" marB="0"/>
                </a:tc>
                <a:extLst>
                  <a:ext uri="{0D108BD9-81ED-4DB2-BD59-A6C34878D82A}">
                    <a16:rowId xmlns:a16="http://schemas.microsoft.com/office/drawing/2014/main" val="10006"/>
                  </a:ext>
                </a:extLst>
              </a:tr>
              <a:tr h="192013">
                <a:tc vMerge="1">
                  <a:txBody>
                    <a:bodyPr/>
                    <a:lstStyle/>
                    <a:p>
                      <a:endParaRPr/>
                    </a:p>
                  </a:txBody>
                  <a:tcPr marL="0" marR="0" marT="6350"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6350"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0480">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Эстрадно-джазовое пение</a:t>
                      </a:r>
                    </a:p>
                  </a:txBody>
                  <a:tcPr marL="0" marR="0" marT="0" marB="0"/>
                </a:tc>
                <a:extLst>
                  <a:ext uri="{0D108BD9-81ED-4DB2-BD59-A6C34878D82A}">
                    <a16:rowId xmlns:a16="http://schemas.microsoft.com/office/drawing/2014/main" val="10007"/>
                  </a:ext>
                </a:extLst>
              </a:tr>
              <a:tr h="353789">
                <a:tc>
                  <a:txBody>
                    <a:bodyPr/>
                    <a:lstStyle/>
                    <a:p>
                      <a:pPr marR="24765" algn="ctr">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53.04.04</a:t>
                      </a:r>
                    </a:p>
                  </a:txBody>
                  <a:tcPr marL="0" marR="0" marT="6350" marB="0" anchor="ctr"/>
                </a:tc>
                <a:tc>
                  <a:txBody>
                    <a:bodyPr/>
                    <a:lstStyle/>
                    <a:p>
                      <a:pPr marL="30480">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a:t>
                      </a:r>
                    </a:p>
                  </a:txBody>
                  <a:tcPr marL="0" marR="0" marT="6350" marB="0" anchor="ctr"/>
                </a:tc>
                <a:tc>
                  <a:txBody>
                    <a:bodyPr/>
                    <a:lstStyle/>
                    <a:p>
                      <a:pPr marL="30480">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 академическим хором</a:t>
                      </a:r>
                    </a:p>
                  </a:txBody>
                  <a:tcPr marL="0" marR="0" marT="6350" marB="0"/>
                </a:tc>
                <a:extLst>
                  <a:ext uri="{0D108BD9-81ED-4DB2-BD59-A6C34878D82A}">
                    <a16:rowId xmlns:a16="http://schemas.microsoft.com/office/drawing/2014/main" val="10008"/>
                  </a:ext>
                </a:extLst>
              </a:tr>
              <a:tr h="441629">
                <a:tc>
                  <a:txBody>
                    <a:bodyPr/>
                    <a:lstStyle/>
                    <a:p>
                      <a:pPr marR="24765" algn="ctr">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53.04.06</a:t>
                      </a:r>
                    </a:p>
                  </a:txBody>
                  <a:tcPr marL="0" marR="0" marT="6350" marB="0" anchor="ctr"/>
                </a:tc>
                <a:tc>
                  <a:txBody>
                    <a:bodyPr/>
                    <a:lstStyle/>
                    <a:p>
                      <a:pPr marL="30480">
                        <a:lnSpc>
                          <a:spcPct val="100000"/>
                        </a:lnSpc>
                        <a:spcBef>
                          <a:spcPts val="50"/>
                        </a:spcBef>
                      </a:pPr>
                      <a:r>
                        <a:rPr sz="1200" spc="0" dirty="0">
                          <a:latin typeface="Tahoma" panose="020B0604030504040204" pitchFamily="34" charset="0"/>
                          <a:ea typeface="Tahoma" panose="020B0604030504040204" pitchFamily="34" charset="0"/>
                          <a:cs typeface="Tahoma" panose="020B0604030504040204" pitchFamily="34" charset="0"/>
                        </a:rPr>
                        <a:t>Музыкознание и музыкально-прикладное</a:t>
                      </a:r>
                    </a:p>
                    <a:p>
                      <a:pPr marL="30480">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искусство</a:t>
                      </a:r>
                    </a:p>
                  </a:txBody>
                  <a:tcPr marL="0" marR="0" marT="6350" marB="0" anchor="ctr"/>
                </a:tc>
                <a:tc>
                  <a:txBody>
                    <a:bodyPr/>
                    <a:lstStyle/>
                    <a:p>
                      <a:pPr marL="30480">
                        <a:lnSpc>
                          <a:spcPts val="1405"/>
                        </a:lnSpc>
                      </a:pPr>
                      <a:r>
                        <a:rPr sz="1200" spc="0" dirty="0">
                          <a:latin typeface="Tahoma" panose="020B0604030504040204" pitchFamily="34" charset="0"/>
                          <a:ea typeface="Tahoma" panose="020B0604030504040204" pitchFamily="34" charset="0"/>
                          <a:cs typeface="Tahoma" panose="020B0604030504040204" pitchFamily="34" charset="0"/>
                        </a:rPr>
                        <a:t>Музыковедение</a:t>
                      </a:r>
                    </a:p>
                  </a:txBody>
                  <a:tcPr marL="0" marR="0" marT="0" marB="0"/>
                </a:tc>
                <a:extLst>
                  <a:ext uri="{0D108BD9-81ED-4DB2-BD59-A6C34878D82A}">
                    <a16:rowId xmlns:a16="http://schemas.microsoft.com/office/drawing/2014/main" val="10009"/>
                  </a:ext>
                </a:extLst>
              </a:tr>
            </a:tbl>
          </a:graphicData>
        </a:graphic>
      </p:graphicFrame>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5" y="760385"/>
            <a:ext cx="5636260" cy="875240"/>
          </a:xfrm>
          <a:prstGeom prst="rect">
            <a:avLst/>
          </a:prstGeom>
        </p:spPr>
        <p:txBody>
          <a:bodyPr vert="horz" wrap="square" lIns="0" tIns="13335" rIns="0" bIns="0" rtlCol="0">
            <a:spAutoFit/>
          </a:bodyPr>
          <a:lstStyle/>
          <a:p>
            <a:pPr marL="12700">
              <a:lnSpc>
                <a:spcPct val="100000"/>
              </a:lnSpc>
              <a:spcBef>
                <a:spcPts val="105"/>
              </a:spcBef>
            </a:pPr>
            <a:r>
              <a:rPr lang="ru-RU" sz="2800" spc="-25" dirty="0"/>
              <a:t>Образовательные программы</a:t>
            </a:r>
            <a:r>
              <a:rPr lang="ru-RU" sz="2800" spc="-95" dirty="0"/>
              <a:t> </a:t>
            </a:r>
            <a:r>
              <a:rPr sz="2800" spc="30" dirty="0" err="1"/>
              <a:t>магистратуры</a:t>
            </a:r>
            <a:endParaRPr sz="2800" spc="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3261"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702566" y="762000"/>
            <a:ext cx="8279018" cy="875240"/>
          </a:xfrm>
          <a:prstGeom prst="rect">
            <a:avLst/>
          </a:prstGeom>
        </p:spPr>
        <p:txBody>
          <a:bodyPr vert="horz" wrap="square" lIns="0" tIns="13335" rIns="0" bIns="0" rtlCol="0">
            <a:spAutoFit/>
          </a:bodyPr>
          <a:lstStyle/>
          <a:p>
            <a:pPr marL="12700">
              <a:lnSpc>
                <a:spcPct val="100000"/>
              </a:lnSpc>
              <a:spcBef>
                <a:spcPts val="105"/>
              </a:spcBef>
            </a:pPr>
            <a:r>
              <a:rPr lang="ru-RU" sz="2800" dirty="0">
                <a:latin typeface="Tahoma" panose="020B0604030504040204" pitchFamily="34" charset="0"/>
                <a:ea typeface="Tahoma" panose="020B0604030504040204" pitchFamily="34" charset="0"/>
                <a:cs typeface="Tahoma" panose="020B0604030504040204" pitchFamily="34" charset="0"/>
              </a:rPr>
              <a:t>Основные образовательные программы </a:t>
            </a:r>
            <a:r>
              <a:rPr lang="ru-RU" sz="2800" dirty="0" err="1">
                <a:latin typeface="Tahoma" panose="020B0604030504040204" pitchFamily="34" charset="0"/>
                <a:ea typeface="Tahoma" panose="020B0604030504040204" pitchFamily="34" charset="0"/>
                <a:cs typeface="Tahoma" panose="020B0604030504040204" pitchFamily="34" charset="0"/>
              </a:rPr>
              <a:t>ассистентуры</a:t>
            </a:r>
            <a:r>
              <a:rPr lang="ru-RU" sz="2800" dirty="0">
                <a:latin typeface="Tahoma" panose="020B0604030504040204" pitchFamily="34" charset="0"/>
                <a:ea typeface="Tahoma" panose="020B0604030504040204" pitchFamily="34" charset="0"/>
                <a:cs typeface="Tahoma" panose="020B0604030504040204" pitchFamily="34" charset="0"/>
              </a:rPr>
              <a:t>-стажировки</a:t>
            </a:r>
            <a:endParaRPr sz="2800" spc="3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552448723"/>
              </p:ext>
            </p:extLst>
          </p:nvPr>
        </p:nvGraphicFramePr>
        <p:xfrm>
          <a:off x="533401" y="2149585"/>
          <a:ext cx="8839200" cy="4510295"/>
        </p:xfrm>
        <a:graphic>
          <a:graphicData uri="http://schemas.openxmlformats.org/drawingml/2006/table">
            <a:tbl>
              <a:tblPr firstRow="1" firstCol="1" lastRow="1" lastCol="1" bandRow="1" bandCol="1">
                <a:tableStyleId>{35758FB7-9AC5-4552-8A53-C91805E547FA}</a:tableStyleId>
              </a:tblPr>
              <a:tblGrid>
                <a:gridCol w="914399">
                  <a:extLst>
                    <a:ext uri="{9D8B030D-6E8A-4147-A177-3AD203B41FA5}">
                      <a16:colId xmlns:a16="http://schemas.microsoft.com/office/drawing/2014/main" val="3559314580"/>
                    </a:ext>
                  </a:extLst>
                </a:gridCol>
                <a:gridCol w="1752600">
                  <a:extLst>
                    <a:ext uri="{9D8B030D-6E8A-4147-A177-3AD203B41FA5}">
                      <a16:colId xmlns:a16="http://schemas.microsoft.com/office/drawing/2014/main" val="3706971360"/>
                    </a:ext>
                  </a:extLst>
                </a:gridCol>
                <a:gridCol w="2438400">
                  <a:extLst>
                    <a:ext uri="{9D8B030D-6E8A-4147-A177-3AD203B41FA5}">
                      <a16:colId xmlns:a16="http://schemas.microsoft.com/office/drawing/2014/main" val="728486255"/>
                    </a:ext>
                  </a:extLst>
                </a:gridCol>
                <a:gridCol w="3733801">
                  <a:extLst>
                    <a:ext uri="{9D8B030D-6E8A-4147-A177-3AD203B41FA5}">
                      <a16:colId xmlns:a16="http://schemas.microsoft.com/office/drawing/2014/main" val="2181577128"/>
                    </a:ext>
                  </a:extLst>
                </a:gridCol>
              </a:tblGrid>
              <a:tr h="182507">
                <a:tc gridSpan="2">
                  <a:txBody>
                    <a:bodyPr/>
                    <a:lstStyle/>
                    <a:p>
                      <a:pPr algn="ctr">
                        <a:lnSpc>
                          <a:spcPct val="100000"/>
                        </a:lnSpc>
                        <a:spcAft>
                          <a:spcPts val="0"/>
                        </a:spcAft>
                      </a:pPr>
                      <a:r>
                        <a:rPr lang="ru-RU" sz="11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Специальность</a:t>
                      </a:r>
                    </a:p>
                  </a:txBody>
                  <a:tcPr marL="17170" marR="17170" marT="0" marB="0" anchor="ctr">
                    <a:lnB w="12700" cap="flat" cmpd="sng" algn="ctr">
                      <a:solidFill>
                        <a:srgbClr val="4BACC6"/>
                      </a:solidFill>
                      <a:prstDash val="solid"/>
                      <a:round/>
                      <a:headEnd type="none" w="med" len="med"/>
                      <a:tailEnd type="none" w="med" len="med"/>
                    </a:lnB>
                  </a:tcPr>
                </a:tc>
                <a:tc hMerge="1">
                  <a:txBody>
                    <a:bodyPr/>
                    <a:lstStyle/>
                    <a:p>
                      <a:endParaRPr lang="ru-RU"/>
                    </a:p>
                  </a:txBody>
                  <a:tcPr/>
                </a:tc>
                <a:tc rowSpan="2">
                  <a:txBody>
                    <a:bodyPr/>
                    <a:lstStyle/>
                    <a:p>
                      <a:pPr algn="ctr">
                        <a:lnSpc>
                          <a:spcPct val="100000"/>
                        </a:lnSpc>
                        <a:spcAft>
                          <a:spcPts val="0"/>
                        </a:spcAft>
                      </a:pPr>
                      <a:r>
                        <a:rPr lang="ru-RU" sz="11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Вид</a:t>
                      </a:r>
                    </a:p>
                  </a:txBody>
                  <a:tcPr marL="17170" marR="17170" marT="0" marB="0" anchor="ctr"/>
                </a:tc>
                <a:tc rowSpan="2">
                  <a:txBody>
                    <a:bodyPr/>
                    <a:lstStyle/>
                    <a:p>
                      <a:pPr algn="ctr">
                        <a:lnSpc>
                          <a:spcPct val="100000"/>
                        </a:lnSpc>
                        <a:spcAft>
                          <a:spcPts val="0"/>
                        </a:spcAft>
                      </a:pPr>
                      <a:r>
                        <a:rPr lang="ru-RU" sz="11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Квалификация </a:t>
                      </a:r>
                    </a:p>
                  </a:txBody>
                  <a:tcPr marL="17170" marR="17170" marT="0" marB="0" anchor="ctr"/>
                </a:tc>
                <a:extLst>
                  <a:ext uri="{0D108BD9-81ED-4DB2-BD59-A6C34878D82A}">
                    <a16:rowId xmlns:a16="http://schemas.microsoft.com/office/drawing/2014/main" val="4093753517"/>
                  </a:ext>
                </a:extLst>
              </a:tr>
              <a:tr h="182507">
                <a:tc>
                  <a:txBody>
                    <a:bodyPr/>
                    <a:lstStyle/>
                    <a:p>
                      <a:pPr algn="ctr">
                        <a:lnSpc>
                          <a:spcPct val="100000"/>
                        </a:lnSpc>
                        <a:spcAft>
                          <a:spcPts val="0"/>
                        </a:spcAft>
                      </a:pPr>
                      <a:r>
                        <a:rPr lang="ru-RU" sz="11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код</a:t>
                      </a:r>
                    </a:p>
                  </a:txBody>
                  <a:tcPr marL="17170" marR="1717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0000"/>
                        </a:lnSpc>
                        <a:spcAft>
                          <a:spcPts val="0"/>
                        </a:spcAft>
                      </a:pPr>
                      <a:r>
                        <a:rPr lang="ru-RU" sz="11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наименование</a:t>
                      </a:r>
                    </a:p>
                  </a:txBody>
                  <a:tcPr marL="17170" marR="1717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80338489"/>
                  </a:ext>
                </a:extLst>
              </a:tr>
              <a:tr h="420097">
                <a:tc rowSpan="7">
                  <a:txBody>
                    <a:bodyPr/>
                    <a:lstStyle/>
                    <a:p>
                      <a:pPr algn="ct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53.09.01</a:t>
                      </a:r>
                    </a:p>
                  </a:txBody>
                  <a:tcPr marL="17170" marR="17170" marT="0" marB="0" anchor="ctr">
                    <a:lnT w="12700" cap="flat" cmpd="sng" algn="ctr">
                      <a:solidFill>
                        <a:srgbClr val="4BACC6"/>
                      </a:solidFill>
                      <a:prstDash val="solid"/>
                      <a:round/>
                      <a:headEnd type="none" w="med" len="med"/>
                      <a:tailEnd type="none" w="med" len="med"/>
                    </a:lnT>
                  </a:tcPr>
                </a:tc>
                <a:tc rowSpan="7">
                  <a:txBody>
                    <a:bodyPr/>
                    <a:lstStyle/>
                    <a:p>
                      <a:pPr marR="34290" algn="ctr">
                        <a:lnSpc>
                          <a:spcPct val="100000"/>
                        </a:lnSpc>
                        <a:spcAft>
                          <a:spcPts val="0"/>
                        </a:spcAft>
                      </a:pPr>
                      <a:r>
                        <a:rPr lang="ru-RU" sz="1100" b="0" spc="-50" dirty="0">
                          <a:effectLst/>
                          <a:latin typeface="Tahoma" panose="020B0604030504040204" pitchFamily="34" charset="0"/>
                          <a:ea typeface="Tahoma" panose="020B0604030504040204" pitchFamily="34" charset="0"/>
                          <a:cs typeface="Tahoma" panose="020B0604030504040204" pitchFamily="34" charset="0"/>
                        </a:rPr>
                        <a:t>Искусство </a:t>
                      </a:r>
                      <a:endParaRPr lang="ru-RU" sz="1100" b="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0"/>
                        </a:spcAft>
                      </a:pPr>
                      <a:r>
                        <a:rPr lang="ru-RU" sz="1100" b="0" spc="-50" dirty="0">
                          <a:effectLst/>
                          <a:latin typeface="Tahoma" panose="020B0604030504040204" pitchFamily="34" charset="0"/>
                          <a:ea typeface="Tahoma" panose="020B0604030504040204" pitchFamily="34" charset="0"/>
                          <a:cs typeface="Tahoma" panose="020B0604030504040204" pitchFamily="34" charset="0"/>
                        </a:rPr>
                        <a:t>музыкально-инструментального исполнительства (по видам)</a:t>
                      </a:r>
                      <a:endParaRPr lang="ru-RU" sz="1100" b="0" dirty="0">
                        <a:effectLst/>
                        <a:latin typeface="Tahoma" panose="020B0604030504040204" pitchFamily="34" charset="0"/>
                        <a:ea typeface="Tahoma" panose="020B0604030504040204" pitchFamily="34" charset="0"/>
                        <a:cs typeface="Tahoma" panose="020B0604030504040204" pitchFamily="34" charset="0"/>
                      </a:endParaRPr>
                    </a:p>
                  </a:txBody>
                  <a:tcPr marL="17170" marR="17170" marT="0" marB="0" anchor="ctr">
                    <a:lnT w="12700" cap="flat" cmpd="sng" algn="ctr">
                      <a:solidFill>
                        <a:srgbClr val="4BACC6"/>
                      </a:solidFill>
                      <a:prstDash val="solid"/>
                      <a:round/>
                      <a:headEnd type="none" w="med" len="med"/>
                      <a:tailEnd type="none" w="med" len="med"/>
                    </a:lnT>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Сольное исполнительство на фортепиано</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3877542298"/>
                  </a:ext>
                </a:extLst>
              </a:tr>
              <a:tr h="41810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Ансамблевое исполнительство на фортепиано</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3047497387"/>
                  </a:ext>
                </a:extLst>
              </a:tr>
              <a:tr h="403982">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Концертмейстерское исполнительство на фортепиано</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2448502042"/>
                  </a:ext>
                </a:extLst>
              </a:tr>
              <a:tr h="420097">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Сольное исполнительство на народных инструментах</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3687465629"/>
                  </a:ext>
                </a:extLst>
              </a:tr>
              <a:tr h="426963">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Сольное исполнительство на духовых и ударных инструментах</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1655215404"/>
                  </a:ext>
                </a:extLst>
              </a:tr>
              <a:tr h="547522">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Сольное исполнительство на струнно-смычковых инструментах</a:t>
                      </a:r>
                    </a:p>
                  </a:txBody>
                  <a:tcPr marL="17170" marR="17170" marT="0" marB="0" anchor="ctr"/>
                </a:tc>
                <a:tc>
                  <a:txBody>
                    <a:bodyPr/>
                    <a:lstStyle/>
                    <a:p>
                      <a:pPr marR="155575">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3605554753"/>
                  </a:ext>
                </a:extLst>
              </a:tr>
              <a:tr h="335036">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Музыкальное искусство эстрады</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nchor="ctr"/>
                </a:tc>
                <a:extLst>
                  <a:ext uri="{0D108BD9-81ED-4DB2-BD59-A6C34878D82A}">
                    <a16:rowId xmlns:a16="http://schemas.microsoft.com/office/drawing/2014/main" val="2118195137"/>
                  </a:ext>
                </a:extLst>
              </a:tr>
              <a:tr h="365015">
                <a:tc>
                  <a:txBody>
                    <a:bodyPr/>
                    <a:lstStyle/>
                    <a:p>
                      <a:pPr algn="ct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53.09.02</a:t>
                      </a:r>
                    </a:p>
                  </a:txBody>
                  <a:tcPr marL="17170" marR="17170" marT="0" marB="0" anchor="ctr">
                    <a:lnB w="12700" cap="flat" cmpd="sng" algn="ctr">
                      <a:solidFill>
                        <a:srgbClr val="4BACC6"/>
                      </a:solidFill>
                      <a:prstDash val="solid"/>
                      <a:round/>
                      <a:headEnd type="none" w="med" len="med"/>
                      <a:tailEnd type="none" w="med" len="med"/>
                    </a:lnB>
                  </a:tcPr>
                </a:tc>
                <a:tc>
                  <a:txBody>
                    <a:bodyPr/>
                    <a:lstStyle/>
                    <a:p>
                      <a:pPr algn="ctr">
                        <a:lnSpc>
                          <a:spcPct val="100000"/>
                        </a:lnSpc>
                        <a:spcAft>
                          <a:spcPts val="0"/>
                        </a:spcAft>
                      </a:pPr>
                      <a:r>
                        <a:rPr lang="ru-RU" sz="1100" b="0" spc="-50" dirty="0">
                          <a:effectLst/>
                          <a:latin typeface="Tahoma" panose="020B0604030504040204" pitchFamily="34" charset="0"/>
                          <a:ea typeface="Tahoma" panose="020B0604030504040204" pitchFamily="34" charset="0"/>
                          <a:cs typeface="Tahoma" panose="020B0604030504040204" pitchFamily="34" charset="0"/>
                        </a:rPr>
                        <a:t>Искусство вокального исполнительства (по видам)</a:t>
                      </a:r>
                      <a:r>
                        <a:rPr lang="ru-RU" sz="1100" b="0" dirty="0">
                          <a:effectLst/>
                          <a:latin typeface="Tahoma" panose="020B0604030504040204" pitchFamily="34" charset="0"/>
                          <a:ea typeface="Tahoma" panose="020B0604030504040204" pitchFamily="34" charset="0"/>
                          <a:cs typeface="Tahoma" panose="020B0604030504040204" pitchFamily="34" charset="0"/>
                        </a:rPr>
                        <a:t> </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Академическое пение </a:t>
                      </a:r>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Артист высшей квалификации. Преподаватель творческих дисциплин в высшей школе</a:t>
                      </a:r>
                    </a:p>
                  </a:txBody>
                  <a:tcPr marL="17170" marR="17170" marT="0" marB="0"/>
                </a:tc>
                <a:extLst>
                  <a:ext uri="{0D108BD9-81ED-4DB2-BD59-A6C34878D82A}">
                    <a16:rowId xmlns:a16="http://schemas.microsoft.com/office/drawing/2014/main" val="2218043881"/>
                  </a:ext>
                </a:extLst>
              </a:tr>
              <a:tr h="443206">
                <a:tc>
                  <a:txBody>
                    <a:bodyPr/>
                    <a:lstStyle/>
                    <a:p>
                      <a:pPr algn="ct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53.09.03</a:t>
                      </a:r>
                    </a:p>
                  </a:txBody>
                  <a:tcPr marL="17170" marR="1717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l">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Искусство композиции  </a:t>
                      </a:r>
                    </a:p>
                  </a:txBody>
                  <a:tcPr marL="17170" marR="17170" marT="0" marB="0" anchor="ctr">
                    <a:lnL w="12700" cap="flat" cmpd="sng" algn="ctr">
                      <a:solidFill>
                        <a:srgbClr val="4BACC6"/>
                      </a:solidFill>
                      <a:prstDash val="solid"/>
                      <a:round/>
                      <a:headEnd type="none" w="med" len="med"/>
                      <a:tailEnd type="none" w="med" len="med"/>
                    </a:lnL>
                    <a:lnB w="12700" cap="flat" cmpd="sng" algn="ctr">
                      <a:solidFill>
                        <a:srgbClr val="4BACC6"/>
                      </a:solidFill>
                      <a:prstDash val="solid"/>
                      <a:round/>
                      <a:headEnd type="none" w="med" len="med"/>
                      <a:tailEnd type="none" w="med" len="med"/>
                    </a:lnB>
                  </a:tcPr>
                </a:tc>
                <a:tc hMerge="1">
                  <a:txBody>
                    <a:bodyPr/>
                    <a:lstStyle/>
                    <a:p>
                      <a:endParaRPr dirty="0"/>
                    </a:p>
                  </a:txBody>
                  <a:tcPr marL="17170" marR="17170" marT="0" marB="0" anchor="ct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Композитор высшей квалификации. Преподаватель творческих дисциплин в высшей школе</a:t>
                      </a:r>
                    </a:p>
                  </a:txBody>
                  <a:tcPr marL="17170" marR="17170" marT="0" marB="0"/>
                </a:tc>
                <a:extLst>
                  <a:ext uri="{0D108BD9-81ED-4DB2-BD59-A6C34878D82A}">
                    <a16:rowId xmlns:a16="http://schemas.microsoft.com/office/drawing/2014/main" val="2746990441"/>
                  </a:ext>
                </a:extLst>
              </a:tr>
              <a:tr h="365015">
                <a:tc>
                  <a:txBody>
                    <a:bodyPr/>
                    <a:lstStyle/>
                    <a:p>
                      <a:pPr algn="ct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53.09.05</a:t>
                      </a:r>
                    </a:p>
                  </a:txBody>
                  <a:tcPr marL="17170" marR="17170" marT="0" marB="0" anchor="ctr">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tcPr>
                </a:tc>
                <a:tc>
                  <a:txBody>
                    <a:bodyPr/>
                    <a:lstStyle/>
                    <a:p>
                      <a:pPr algn="ctr">
                        <a:lnSpc>
                          <a:spcPct val="100000"/>
                        </a:lnSpc>
                        <a:spcAft>
                          <a:spcPts val="0"/>
                        </a:spcAft>
                      </a:pPr>
                      <a:r>
                        <a:rPr lang="ru-RU" sz="1100" b="0" spc="-50" dirty="0">
                          <a:effectLst/>
                          <a:latin typeface="Tahoma" panose="020B0604030504040204" pitchFamily="34" charset="0"/>
                          <a:ea typeface="Tahoma" panose="020B0604030504040204" pitchFamily="34" charset="0"/>
                          <a:cs typeface="Tahoma" panose="020B0604030504040204" pitchFamily="34" charset="0"/>
                        </a:rPr>
                        <a:t>Искусство </a:t>
                      </a:r>
                      <a:endParaRPr lang="ru-RU" sz="1100" b="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0"/>
                        </a:spcAft>
                      </a:pPr>
                      <a:r>
                        <a:rPr lang="ru-RU" sz="1100" b="0" spc="-50" dirty="0">
                          <a:effectLst/>
                          <a:latin typeface="Tahoma" panose="020B0604030504040204" pitchFamily="34" charset="0"/>
                          <a:ea typeface="Tahoma" panose="020B0604030504040204" pitchFamily="34" charset="0"/>
                          <a:cs typeface="Tahoma" panose="020B0604030504040204" pitchFamily="34" charset="0"/>
                        </a:rPr>
                        <a:t>дирижирования (по видам) </a:t>
                      </a:r>
                      <a:endParaRPr lang="ru-RU" sz="1100" b="0" dirty="0">
                        <a:effectLst/>
                        <a:latin typeface="Tahoma" panose="020B0604030504040204" pitchFamily="34" charset="0"/>
                        <a:ea typeface="Tahoma" panose="020B0604030504040204" pitchFamily="34" charset="0"/>
                        <a:cs typeface="Tahoma" panose="020B0604030504040204" pitchFamily="34" charset="0"/>
                      </a:endParaRPr>
                    </a:p>
                  </a:txBody>
                  <a:tcPr marL="17170" marR="1717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Дирижирование академическим хором</a:t>
                      </a:r>
                    </a:p>
                  </a:txBody>
                  <a:tcPr marL="17170" marR="1717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0000"/>
                        </a:lnSpc>
                        <a:spcAft>
                          <a:spcPts val="0"/>
                        </a:spcAft>
                      </a:pPr>
                      <a:r>
                        <a:rPr lang="ru-RU" sz="1100" b="0" dirty="0">
                          <a:effectLst/>
                          <a:latin typeface="Tahoma" panose="020B0604030504040204" pitchFamily="34" charset="0"/>
                          <a:ea typeface="Tahoma" panose="020B0604030504040204" pitchFamily="34" charset="0"/>
                          <a:cs typeface="Tahoma" panose="020B0604030504040204" pitchFamily="34" charset="0"/>
                        </a:rPr>
                        <a:t>Дирижер высшей квалификации. Преподаватель творческих дисциплин в высшей школе</a:t>
                      </a:r>
                    </a:p>
                  </a:txBody>
                  <a:tcPr marL="17170" marR="17170" marT="0" marB="0" anchor="ctr">
                    <a:lnL w="12700" cap="flat" cmpd="sng" algn="ctr">
                      <a:solidFill>
                        <a:srgbClr val="4BACC6"/>
                      </a:solidFill>
                      <a:prstDash val="solid"/>
                      <a:round/>
                      <a:headEnd type="none" w="med" len="med"/>
                      <a:tailEnd type="none" w="med" len="med"/>
                    </a:lnL>
                  </a:tcPr>
                </a:tc>
                <a:extLst>
                  <a:ext uri="{0D108BD9-81ED-4DB2-BD59-A6C34878D82A}">
                    <a16:rowId xmlns:a16="http://schemas.microsoft.com/office/drawing/2014/main" val="386064215"/>
                  </a:ext>
                </a:extLst>
              </a:tr>
            </a:tbl>
          </a:graphicData>
        </a:graphic>
      </p:graphicFrame>
    </p:spTree>
    <p:extLst>
      <p:ext uri="{BB962C8B-B14F-4D97-AF65-F5344CB8AC3E}">
        <p14:creationId xmlns:p14="http://schemas.microsoft.com/office/powerpoint/2010/main" val="74082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1330587" y="4697792"/>
            <a:ext cx="153670" cy="1084580"/>
          </a:xfrm>
          <a:prstGeom prst="rect">
            <a:avLst/>
          </a:prstGeom>
        </p:spPr>
        <p:txBody>
          <a:bodyPr vert="horz" wrap="square" lIns="0" tIns="12700" rIns="0" bIns="0" rtlCol="0">
            <a:spAutoFit/>
          </a:bodyPr>
          <a:lstStyle/>
          <a:p>
            <a:pPr marL="12700">
              <a:lnSpc>
                <a:spcPct val="100000"/>
              </a:lnSpc>
              <a:spcBef>
                <a:spcPts val="100"/>
              </a:spcBef>
            </a:pPr>
            <a:r>
              <a:rPr sz="900" spc="-70" dirty="0">
                <a:solidFill>
                  <a:srgbClr val="595958"/>
                </a:solidFill>
                <a:latin typeface="Lucida Sans Unicode"/>
                <a:cs typeface="Lucida Sans Unicode"/>
              </a:rPr>
              <a:t>60</a:t>
            </a:r>
            <a:endParaRPr sz="900">
              <a:latin typeface="Lucida Sans Unicode"/>
              <a:cs typeface="Lucida Sans Unicode"/>
            </a:endParaRPr>
          </a:p>
          <a:p>
            <a:pPr>
              <a:lnSpc>
                <a:spcPct val="100000"/>
              </a:lnSpc>
              <a:spcBef>
                <a:spcPts val="30"/>
              </a:spcBef>
            </a:pPr>
            <a:endParaRPr sz="850">
              <a:latin typeface="Lucida Sans Unicode"/>
              <a:cs typeface="Lucida Sans Unicode"/>
            </a:endParaRPr>
          </a:p>
          <a:p>
            <a:pPr marL="12700">
              <a:lnSpc>
                <a:spcPct val="100000"/>
              </a:lnSpc>
            </a:pPr>
            <a:r>
              <a:rPr sz="900" spc="-70" dirty="0">
                <a:solidFill>
                  <a:srgbClr val="595958"/>
                </a:solidFill>
                <a:latin typeface="Lucida Sans Unicode"/>
                <a:cs typeface="Lucida Sans Unicode"/>
              </a:rPr>
              <a:t>40</a:t>
            </a:r>
            <a:endParaRPr sz="900">
              <a:latin typeface="Lucida Sans Unicode"/>
              <a:cs typeface="Lucida Sans Unicode"/>
            </a:endParaRPr>
          </a:p>
          <a:p>
            <a:pPr>
              <a:lnSpc>
                <a:spcPct val="100000"/>
              </a:lnSpc>
              <a:spcBef>
                <a:spcPts val="35"/>
              </a:spcBef>
            </a:pPr>
            <a:endParaRPr sz="850">
              <a:latin typeface="Lucida Sans Unicode"/>
              <a:cs typeface="Lucida Sans Unicode"/>
            </a:endParaRPr>
          </a:p>
          <a:p>
            <a:pPr marL="12700">
              <a:lnSpc>
                <a:spcPct val="100000"/>
              </a:lnSpc>
            </a:pPr>
            <a:r>
              <a:rPr sz="900" spc="-70" dirty="0">
                <a:solidFill>
                  <a:srgbClr val="595958"/>
                </a:solidFill>
                <a:latin typeface="Lucida Sans Unicode"/>
                <a:cs typeface="Lucida Sans Unicode"/>
              </a:rPr>
              <a:t>20</a:t>
            </a:r>
            <a:endParaRPr sz="900">
              <a:latin typeface="Lucida Sans Unicode"/>
              <a:cs typeface="Lucida Sans Unicode"/>
            </a:endParaRPr>
          </a:p>
          <a:p>
            <a:pPr>
              <a:lnSpc>
                <a:spcPct val="100000"/>
              </a:lnSpc>
              <a:spcBef>
                <a:spcPts val="30"/>
              </a:spcBef>
            </a:pPr>
            <a:endParaRPr sz="850">
              <a:latin typeface="Lucida Sans Unicode"/>
              <a:cs typeface="Lucida Sans Unicode"/>
            </a:endParaRPr>
          </a:p>
          <a:p>
            <a:pPr marL="75565">
              <a:lnSpc>
                <a:spcPct val="100000"/>
              </a:lnSpc>
              <a:spcBef>
                <a:spcPts val="5"/>
              </a:spcBef>
            </a:pPr>
            <a:r>
              <a:rPr sz="900" spc="-75" dirty="0">
                <a:solidFill>
                  <a:srgbClr val="595958"/>
                </a:solidFill>
                <a:latin typeface="Lucida Sans Unicode"/>
                <a:cs typeface="Lucida Sans Unicode"/>
              </a:rPr>
              <a:t>0</a:t>
            </a:r>
            <a:endParaRPr sz="900">
              <a:latin typeface="Lucida Sans Unicode"/>
              <a:cs typeface="Lucida Sans Unicode"/>
            </a:endParaRPr>
          </a:p>
        </p:txBody>
      </p:sp>
      <p:sp>
        <p:nvSpPr>
          <p:cNvPr id="14" name="object 14"/>
          <p:cNvSpPr txBox="1"/>
          <p:nvPr/>
        </p:nvSpPr>
        <p:spPr>
          <a:xfrm>
            <a:off x="1267265" y="3776077"/>
            <a:ext cx="217170" cy="777240"/>
          </a:xfrm>
          <a:prstGeom prst="rect">
            <a:avLst/>
          </a:prstGeom>
        </p:spPr>
        <p:txBody>
          <a:bodyPr vert="horz" wrap="square" lIns="0" tIns="12700" rIns="0" bIns="0" rtlCol="0">
            <a:spAutoFit/>
          </a:bodyPr>
          <a:lstStyle/>
          <a:p>
            <a:pPr marL="12700">
              <a:lnSpc>
                <a:spcPct val="100000"/>
              </a:lnSpc>
              <a:spcBef>
                <a:spcPts val="100"/>
              </a:spcBef>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20</a:t>
            </a:r>
            <a:endParaRPr sz="900">
              <a:latin typeface="Lucida Sans Unicode"/>
              <a:cs typeface="Lucida Sans Unicode"/>
            </a:endParaRPr>
          </a:p>
          <a:p>
            <a:pPr>
              <a:lnSpc>
                <a:spcPct val="100000"/>
              </a:lnSpc>
              <a:spcBef>
                <a:spcPts val="30"/>
              </a:spcBef>
            </a:pPr>
            <a:endParaRPr sz="850">
              <a:latin typeface="Lucida Sans Unicode"/>
              <a:cs typeface="Lucida Sans Unicode"/>
            </a:endParaRPr>
          </a:p>
          <a:p>
            <a:pPr marL="12700">
              <a:lnSpc>
                <a:spcPct val="100000"/>
              </a:lnSpc>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00</a:t>
            </a:r>
            <a:endParaRPr sz="900">
              <a:latin typeface="Lucida Sans Unicode"/>
              <a:cs typeface="Lucida Sans Unicode"/>
            </a:endParaRPr>
          </a:p>
          <a:p>
            <a:pPr>
              <a:lnSpc>
                <a:spcPct val="100000"/>
              </a:lnSpc>
              <a:spcBef>
                <a:spcPts val="35"/>
              </a:spcBef>
            </a:pPr>
            <a:endParaRPr sz="850">
              <a:latin typeface="Lucida Sans Unicode"/>
              <a:cs typeface="Lucida Sans Unicode"/>
            </a:endParaRPr>
          </a:p>
          <a:p>
            <a:pPr marL="75565">
              <a:lnSpc>
                <a:spcPct val="100000"/>
              </a:lnSpc>
            </a:pPr>
            <a:r>
              <a:rPr sz="900" spc="-70" dirty="0">
                <a:solidFill>
                  <a:srgbClr val="595958"/>
                </a:solidFill>
                <a:latin typeface="Lucida Sans Unicode"/>
                <a:cs typeface="Lucida Sans Unicode"/>
              </a:rPr>
              <a:t>80</a:t>
            </a:r>
            <a:endParaRPr sz="900">
              <a:latin typeface="Lucida Sans Unicode"/>
              <a:cs typeface="Lucida Sans Unicode"/>
            </a:endParaRPr>
          </a:p>
        </p:txBody>
      </p:sp>
      <p:sp>
        <p:nvSpPr>
          <p:cNvPr id="15" name="object 15"/>
          <p:cNvSpPr txBox="1"/>
          <p:nvPr/>
        </p:nvSpPr>
        <p:spPr>
          <a:xfrm>
            <a:off x="1267265" y="2854361"/>
            <a:ext cx="214629" cy="777240"/>
          </a:xfrm>
          <a:prstGeom prst="rect">
            <a:avLst/>
          </a:prstGeom>
        </p:spPr>
        <p:txBody>
          <a:bodyPr vert="horz" wrap="square" lIns="0" tIns="12700" rIns="0" bIns="0" rtlCol="0">
            <a:spAutoFit/>
          </a:bodyPr>
          <a:lstStyle/>
          <a:p>
            <a:pPr marL="12700">
              <a:lnSpc>
                <a:spcPct val="100000"/>
              </a:lnSpc>
              <a:spcBef>
                <a:spcPts val="100"/>
              </a:spcBef>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80</a:t>
            </a:r>
            <a:endParaRPr sz="900">
              <a:latin typeface="Lucida Sans Unicode"/>
              <a:cs typeface="Lucida Sans Unicode"/>
            </a:endParaRPr>
          </a:p>
          <a:p>
            <a:pPr>
              <a:lnSpc>
                <a:spcPct val="100000"/>
              </a:lnSpc>
              <a:spcBef>
                <a:spcPts val="30"/>
              </a:spcBef>
            </a:pPr>
            <a:endParaRPr sz="850">
              <a:latin typeface="Lucida Sans Unicode"/>
              <a:cs typeface="Lucida Sans Unicode"/>
            </a:endParaRPr>
          </a:p>
          <a:p>
            <a:pPr marL="12700">
              <a:lnSpc>
                <a:spcPct val="100000"/>
              </a:lnSpc>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60</a:t>
            </a:r>
            <a:endParaRPr sz="900">
              <a:latin typeface="Lucida Sans Unicode"/>
              <a:cs typeface="Lucida Sans Unicode"/>
            </a:endParaRPr>
          </a:p>
          <a:p>
            <a:pPr>
              <a:lnSpc>
                <a:spcPct val="100000"/>
              </a:lnSpc>
              <a:spcBef>
                <a:spcPts val="35"/>
              </a:spcBef>
            </a:pPr>
            <a:endParaRPr sz="850">
              <a:latin typeface="Lucida Sans Unicode"/>
              <a:cs typeface="Lucida Sans Unicode"/>
            </a:endParaRPr>
          </a:p>
          <a:p>
            <a:pPr marL="12700">
              <a:lnSpc>
                <a:spcPct val="100000"/>
              </a:lnSpc>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40</a:t>
            </a:r>
            <a:endParaRPr sz="900">
              <a:latin typeface="Lucida Sans Unicode"/>
              <a:cs typeface="Lucida Sans Unicode"/>
            </a:endParaRPr>
          </a:p>
        </p:txBody>
      </p:sp>
      <p:sp>
        <p:nvSpPr>
          <p:cNvPr id="16" name="object 16"/>
          <p:cNvSpPr txBox="1"/>
          <p:nvPr/>
        </p:nvSpPr>
        <p:spPr>
          <a:xfrm>
            <a:off x="1969305" y="5809132"/>
            <a:ext cx="136080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95958"/>
                </a:solidFill>
                <a:latin typeface="Tahoma"/>
                <a:cs typeface="Tahoma"/>
              </a:rPr>
              <a:t>Магистратура</a:t>
            </a:r>
            <a:endParaRPr sz="1400">
              <a:latin typeface="Tahoma"/>
              <a:cs typeface="Tahoma"/>
            </a:endParaRPr>
          </a:p>
        </p:txBody>
      </p:sp>
      <p:sp>
        <p:nvSpPr>
          <p:cNvPr id="17" name="object 17"/>
          <p:cNvSpPr txBox="1"/>
          <p:nvPr/>
        </p:nvSpPr>
        <p:spPr>
          <a:xfrm>
            <a:off x="6326082" y="5809132"/>
            <a:ext cx="123952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595958"/>
                </a:solidFill>
                <a:latin typeface="Tahoma"/>
                <a:cs typeface="Tahoma"/>
              </a:rPr>
              <a:t>Специалитет</a:t>
            </a:r>
            <a:endParaRPr sz="1400">
              <a:latin typeface="Tahoma"/>
              <a:cs typeface="Tahoma"/>
            </a:endParaRPr>
          </a:p>
        </p:txBody>
      </p:sp>
      <p:sp>
        <p:nvSpPr>
          <p:cNvPr id="18" name="object 18"/>
          <p:cNvSpPr txBox="1"/>
          <p:nvPr/>
        </p:nvSpPr>
        <p:spPr>
          <a:xfrm>
            <a:off x="2386367" y="4804723"/>
            <a:ext cx="22606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E3E3E"/>
                </a:solidFill>
                <a:latin typeface="Arial"/>
                <a:cs typeface="Arial"/>
              </a:rPr>
              <a:t>3</a:t>
            </a:r>
            <a:r>
              <a:rPr lang="ru-RU" sz="1400" b="1" spc="5" dirty="0">
                <a:solidFill>
                  <a:srgbClr val="3E3E3E"/>
                </a:solidFill>
                <a:latin typeface="Arial"/>
                <a:cs typeface="Arial"/>
              </a:rPr>
              <a:t>3</a:t>
            </a:r>
            <a:endParaRPr sz="1400" dirty="0">
              <a:latin typeface="Arial"/>
              <a:cs typeface="Arial"/>
            </a:endParaRPr>
          </a:p>
        </p:txBody>
      </p:sp>
      <p:sp>
        <p:nvSpPr>
          <p:cNvPr id="19" name="object 19"/>
          <p:cNvSpPr txBox="1"/>
          <p:nvPr/>
        </p:nvSpPr>
        <p:spPr>
          <a:xfrm>
            <a:off x="4534264" y="3852202"/>
            <a:ext cx="342535" cy="228268"/>
          </a:xfrm>
          <a:prstGeom prst="rect">
            <a:avLst/>
          </a:prstGeom>
        </p:spPr>
        <p:txBody>
          <a:bodyPr vert="horz" wrap="square" lIns="0" tIns="12700" rIns="0" bIns="0" rtlCol="0">
            <a:spAutoFit/>
          </a:bodyPr>
          <a:lstStyle/>
          <a:p>
            <a:pPr marL="12700">
              <a:lnSpc>
                <a:spcPct val="100000"/>
              </a:lnSpc>
              <a:spcBef>
                <a:spcPts val="100"/>
              </a:spcBef>
            </a:pPr>
            <a:r>
              <a:rPr lang="ru-RU" sz="1400" b="1" dirty="0">
                <a:solidFill>
                  <a:schemeClr val="tx1">
                    <a:lumMod val="85000"/>
                    <a:lumOff val="15000"/>
                  </a:schemeClr>
                </a:solidFill>
                <a:latin typeface="Arial"/>
                <a:cs typeface="Arial"/>
              </a:rPr>
              <a:t>80</a:t>
            </a:r>
            <a:endParaRPr sz="1400" b="1" dirty="0">
              <a:solidFill>
                <a:schemeClr val="tx1">
                  <a:lumMod val="85000"/>
                  <a:lumOff val="15000"/>
                </a:schemeClr>
              </a:solidFill>
              <a:latin typeface="Arial"/>
              <a:cs typeface="Arial"/>
            </a:endParaRPr>
          </a:p>
        </p:txBody>
      </p:sp>
      <p:sp>
        <p:nvSpPr>
          <p:cNvPr id="20" name="object 20"/>
          <p:cNvSpPr txBox="1"/>
          <p:nvPr/>
        </p:nvSpPr>
        <p:spPr>
          <a:xfrm>
            <a:off x="6631881" y="2930350"/>
            <a:ext cx="326390" cy="228909"/>
          </a:xfrm>
          <a:prstGeom prst="rect">
            <a:avLst/>
          </a:prstGeom>
        </p:spPr>
        <p:txBody>
          <a:bodyPr vert="horz" wrap="square" lIns="0" tIns="13335" rIns="0" bIns="0" rtlCol="0">
            <a:spAutoFit/>
          </a:bodyPr>
          <a:lstStyle/>
          <a:p>
            <a:pPr marL="12700">
              <a:lnSpc>
                <a:spcPct val="100000"/>
              </a:lnSpc>
              <a:spcBef>
                <a:spcPts val="105"/>
              </a:spcBef>
            </a:pPr>
            <a:r>
              <a:rPr lang="ru-RU" sz="1400" b="1" spc="5" dirty="0">
                <a:solidFill>
                  <a:srgbClr val="3E3E3E"/>
                </a:solidFill>
                <a:latin typeface="Arial"/>
                <a:cs typeface="Arial"/>
              </a:rPr>
              <a:t>166</a:t>
            </a:r>
            <a:endParaRPr sz="1400" dirty="0">
              <a:latin typeface="Arial"/>
              <a:cs typeface="Arial"/>
            </a:endParaRPr>
          </a:p>
        </p:txBody>
      </p:sp>
      <p:sp>
        <p:nvSpPr>
          <p:cNvPr id="21" name="object 21"/>
          <p:cNvSpPr txBox="1"/>
          <p:nvPr/>
        </p:nvSpPr>
        <p:spPr>
          <a:xfrm>
            <a:off x="3000103" y="4789389"/>
            <a:ext cx="22606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3E3E3E"/>
                </a:solidFill>
                <a:latin typeface="Arial"/>
                <a:cs typeface="Arial"/>
              </a:rPr>
              <a:t>3</a:t>
            </a:r>
            <a:r>
              <a:rPr lang="ru-RU" sz="1400" b="1" spc="5" dirty="0">
                <a:solidFill>
                  <a:srgbClr val="3E3E3E"/>
                </a:solidFill>
                <a:latin typeface="Arial"/>
                <a:cs typeface="Arial"/>
              </a:rPr>
              <a:t>5</a:t>
            </a:r>
            <a:endParaRPr sz="1400" dirty="0">
              <a:latin typeface="Arial"/>
              <a:cs typeface="Arial"/>
            </a:endParaRPr>
          </a:p>
        </p:txBody>
      </p:sp>
      <p:sp>
        <p:nvSpPr>
          <p:cNvPr id="22" name="object 22"/>
          <p:cNvSpPr txBox="1"/>
          <p:nvPr/>
        </p:nvSpPr>
        <p:spPr>
          <a:xfrm>
            <a:off x="5148002" y="3898205"/>
            <a:ext cx="414598" cy="228268"/>
          </a:xfrm>
          <a:prstGeom prst="rect">
            <a:avLst/>
          </a:prstGeom>
        </p:spPr>
        <p:txBody>
          <a:bodyPr vert="horz" wrap="square" lIns="0" tIns="12700" rIns="0" bIns="0" rtlCol="0">
            <a:spAutoFit/>
          </a:bodyPr>
          <a:lstStyle/>
          <a:p>
            <a:pPr marL="12700">
              <a:lnSpc>
                <a:spcPct val="100000"/>
              </a:lnSpc>
              <a:spcBef>
                <a:spcPts val="100"/>
              </a:spcBef>
            </a:pPr>
            <a:r>
              <a:rPr lang="ru-RU" sz="1400" b="1" spc="5" dirty="0">
                <a:solidFill>
                  <a:srgbClr val="3E3E3E"/>
                </a:solidFill>
                <a:latin typeface="Arial"/>
                <a:cs typeface="Arial"/>
              </a:rPr>
              <a:t>115</a:t>
            </a:r>
            <a:endParaRPr sz="1400" dirty="0">
              <a:latin typeface="Arial"/>
              <a:cs typeface="Arial"/>
            </a:endParaRPr>
          </a:p>
        </p:txBody>
      </p:sp>
      <p:sp>
        <p:nvSpPr>
          <p:cNvPr id="23" name="object 23"/>
          <p:cNvSpPr txBox="1"/>
          <p:nvPr/>
        </p:nvSpPr>
        <p:spPr>
          <a:xfrm>
            <a:off x="7245617" y="2638281"/>
            <a:ext cx="326390" cy="22890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3E3E3E"/>
                </a:solidFill>
                <a:latin typeface="Arial"/>
                <a:cs typeface="Arial"/>
              </a:rPr>
              <a:t>1</a:t>
            </a:r>
            <a:r>
              <a:rPr lang="ru-RU" sz="1400" b="1" spc="5" dirty="0">
                <a:solidFill>
                  <a:srgbClr val="3E3E3E"/>
                </a:solidFill>
                <a:latin typeface="Arial"/>
                <a:cs typeface="Arial"/>
              </a:rPr>
              <a:t>48</a:t>
            </a:r>
            <a:endParaRPr sz="1400" dirty="0">
              <a:latin typeface="Arial"/>
              <a:cs typeface="Arial"/>
            </a:endParaRPr>
          </a:p>
        </p:txBody>
      </p:sp>
      <p:grpSp>
        <p:nvGrpSpPr>
          <p:cNvPr id="24" name="object 24"/>
          <p:cNvGrpSpPr/>
          <p:nvPr/>
        </p:nvGrpSpPr>
        <p:grpSpPr>
          <a:xfrm>
            <a:off x="4122420" y="6216395"/>
            <a:ext cx="989330" cy="70485"/>
            <a:chOff x="4122420" y="6216395"/>
            <a:chExt cx="989330" cy="70485"/>
          </a:xfrm>
        </p:grpSpPr>
        <p:pic>
          <p:nvPicPr>
            <p:cNvPr id="25" name="object 25"/>
            <p:cNvPicPr/>
            <p:nvPr/>
          </p:nvPicPr>
          <p:blipFill>
            <a:blip r:embed="rId5" cstate="print"/>
            <a:stretch>
              <a:fillRect/>
            </a:stretch>
          </p:blipFill>
          <p:spPr>
            <a:xfrm>
              <a:off x="4122420" y="6216395"/>
              <a:ext cx="70103" cy="70103"/>
            </a:xfrm>
            <a:prstGeom prst="rect">
              <a:avLst/>
            </a:prstGeom>
          </p:spPr>
        </p:pic>
        <p:pic>
          <p:nvPicPr>
            <p:cNvPr id="26" name="object 26"/>
            <p:cNvPicPr/>
            <p:nvPr/>
          </p:nvPicPr>
          <p:blipFill>
            <a:blip r:embed="rId6" cstate="print"/>
            <a:stretch>
              <a:fillRect/>
            </a:stretch>
          </p:blipFill>
          <p:spPr>
            <a:xfrm>
              <a:off x="5041391" y="6216395"/>
              <a:ext cx="70103" cy="70103"/>
            </a:xfrm>
            <a:prstGeom prst="rect">
              <a:avLst/>
            </a:prstGeom>
          </p:spPr>
        </p:pic>
      </p:grpSp>
      <p:sp>
        <p:nvSpPr>
          <p:cNvPr id="27" name="object 27"/>
          <p:cNvSpPr txBox="1"/>
          <p:nvPr/>
        </p:nvSpPr>
        <p:spPr>
          <a:xfrm>
            <a:off x="4194945" y="5809132"/>
            <a:ext cx="1637664" cy="51625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595958"/>
                </a:solidFill>
                <a:latin typeface="Tahoma"/>
                <a:cs typeface="Tahoma"/>
              </a:rPr>
              <a:t>Бакалавриат</a:t>
            </a:r>
            <a:endParaRPr sz="1400" dirty="0">
              <a:latin typeface="Tahoma"/>
              <a:cs typeface="Tahoma"/>
            </a:endParaRPr>
          </a:p>
          <a:p>
            <a:pPr marL="20320">
              <a:lnSpc>
                <a:spcPct val="100000"/>
              </a:lnSpc>
              <a:spcBef>
                <a:spcPts val="1105"/>
              </a:spcBef>
              <a:tabLst>
                <a:tab pos="938530" algn="l"/>
              </a:tabLst>
            </a:pPr>
            <a:r>
              <a:rPr sz="900" b="1" spc="-70" dirty="0">
                <a:solidFill>
                  <a:srgbClr val="595958"/>
                </a:solidFill>
                <a:latin typeface="Tahoma"/>
                <a:cs typeface="Tahoma"/>
              </a:rPr>
              <a:t>01.0</a:t>
            </a:r>
            <a:r>
              <a:rPr lang="ru-RU" sz="900" b="1" spc="-70" dirty="0">
                <a:solidFill>
                  <a:srgbClr val="595958"/>
                </a:solidFill>
                <a:latin typeface="Tahoma"/>
                <a:cs typeface="Tahoma"/>
              </a:rPr>
              <a:t>1</a:t>
            </a:r>
            <a:r>
              <a:rPr sz="900" b="1" spc="-70" dirty="0">
                <a:solidFill>
                  <a:srgbClr val="595958"/>
                </a:solidFill>
                <a:latin typeface="Tahoma"/>
                <a:cs typeface="Tahoma"/>
              </a:rPr>
              <a:t>.20</a:t>
            </a:r>
            <a:r>
              <a:rPr lang="ru-RU" sz="900" b="1" spc="-70" dirty="0">
                <a:solidFill>
                  <a:srgbClr val="595958"/>
                </a:solidFill>
                <a:latin typeface="Tahoma"/>
                <a:cs typeface="Tahoma"/>
              </a:rPr>
              <a:t>23</a:t>
            </a:r>
            <a:r>
              <a:rPr sz="900" b="1" spc="-60" dirty="0">
                <a:solidFill>
                  <a:srgbClr val="595958"/>
                </a:solidFill>
                <a:latin typeface="Tahoma"/>
                <a:cs typeface="Tahoma"/>
              </a:rPr>
              <a:t>г.</a:t>
            </a:r>
            <a:r>
              <a:rPr sz="900" b="1" dirty="0">
                <a:solidFill>
                  <a:srgbClr val="595958"/>
                </a:solidFill>
                <a:latin typeface="Tahoma"/>
                <a:cs typeface="Tahoma"/>
              </a:rPr>
              <a:t>	</a:t>
            </a:r>
            <a:r>
              <a:rPr sz="900" b="1" spc="-70" dirty="0">
                <a:solidFill>
                  <a:srgbClr val="595958"/>
                </a:solidFill>
                <a:latin typeface="Tahoma"/>
                <a:cs typeface="Tahoma"/>
              </a:rPr>
              <a:t>01.0</a:t>
            </a:r>
            <a:r>
              <a:rPr lang="ru-RU" sz="900" b="1" spc="-70" dirty="0">
                <a:solidFill>
                  <a:srgbClr val="595958"/>
                </a:solidFill>
                <a:latin typeface="Tahoma"/>
                <a:cs typeface="Tahoma"/>
              </a:rPr>
              <a:t>1</a:t>
            </a:r>
            <a:r>
              <a:rPr sz="900" b="1" spc="-70" dirty="0">
                <a:solidFill>
                  <a:srgbClr val="595958"/>
                </a:solidFill>
                <a:latin typeface="Tahoma"/>
                <a:cs typeface="Tahoma"/>
              </a:rPr>
              <a:t>.20</a:t>
            </a:r>
            <a:r>
              <a:rPr lang="ru-RU" sz="900" b="1" spc="-70" dirty="0">
                <a:solidFill>
                  <a:srgbClr val="595958"/>
                </a:solidFill>
                <a:latin typeface="Tahoma"/>
                <a:cs typeface="Tahoma"/>
              </a:rPr>
              <a:t>24</a:t>
            </a:r>
            <a:r>
              <a:rPr sz="900" b="1" spc="-15" dirty="0">
                <a:solidFill>
                  <a:srgbClr val="595958"/>
                </a:solidFill>
                <a:latin typeface="Tahoma"/>
                <a:cs typeface="Tahoma"/>
              </a:rPr>
              <a:t> </a:t>
            </a:r>
            <a:r>
              <a:rPr sz="900" b="1" spc="-60" dirty="0">
                <a:solidFill>
                  <a:srgbClr val="595958"/>
                </a:solidFill>
                <a:latin typeface="Tahoma"/>
                <a:cs typeface="Tahoma"/>
              </a:rPr>
              <a:t>г.</a:t>
            </a:r>
            <a:endParaRPr sz="900" dirty="0">
              <a:latin typeface="Tahoma"/>
              <a:cs typeface="Tahoma"/>
            </a:endParaRPr>
          </a:p>
        </p:txBody>
      </p:sp>
      <p:grpSp>
        <p:nvGrpSpPr>
          <p:cNvPr id="28" name="Группа 27">
            <a:extLst>
              <a:ext uri="{FF2B5EF4-FFF2-40B4-BE49-F238E27FC236}">
                <a16:creationId xmlns:a16="http://schemas.microsoft.com/office/drawing/2014/main" id="{3E0D0815-D796-71DB-FE96-BA8D7F38351A}"/>
              </a:ext>
            </a:extLst>
          </p:cNvPr>
          <p:cNvGrpSpPr/>
          <p:nvPr/>
        </p:nvGrpSpPr>
        <p:grpSpPr>
          <a:xfrm>
            <a:off x="6111492" y="-34324"/>
            <a:ext cx="3091942" cy="1777508"/>
            <a:chOff x="6111492" y="-34324"/>
            <a:chExt cx="3091942" cy="1777508"/>
          </a:xfrm>
        </p:grpSpPr>
        <p:sp>
          <p:nvSpPr>
            <p:cNvPr id="29" name="Хорда 28">
              <a:extLst>
                <a:ext uri="{FF2B5EF4-FFF2-40B4-BE49-F238E27FC236}">
                  <a16:creationId xmlns:a16="http://schemas.microsoft.com/office/drawing/2014/main" id="{79D113CC-511F-1E08-BEF9-C08A24BE1D6A}"/>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F9228676-AFE7-9FFB-6E90-705C3AD752B5}"/>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a:extLst>
                <a:ext uri="{FF2B5EF4-FFF2-40B4-BE49-F238E27FC236}">
                  <a16:creationId xmlns:a16="http://schemas.microsoft.com/office/drawing/2014/main" id="{E01B3133-D0DE-1014-5F7C-AE225B209B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513080"/>
            <a:ext cx="5765165" cy="1391920"/>
          </a:xfrm>
          <a:prstGeom prst="rect">
            <a:avLst/>
          </a:prstGeom>
        </p:spPr>
        <p:txBody>
          <a:bodyPr vert="horz" wrap="square" lIns="0" tIns="67945" rIns="0" bIns="0" rtlCol="0">
            <a:spAutoFit/>
          </a:bodyPr>
          <a:lstStyle/>
          <a:p>
            <a:pPr marL="12700" marR="5080">
              <a:lnSpc>
                <a:spcPts val="3460"/>
              </a:lnSpc>
              <a:spcBef>
                <a:spcPts val="535"/>
              </a:spcBef>
            </a:pPr>
            <a:r>
              <a:rPr spc="-90" dirty="0"/>
              <a:t>Контингент </a:t>
            </a:r>
            <a:r>
              <a:rPr spc="-15" dirty="0"/>
              <a:t>обучающихся </a:t>
            </a:r>
            <a:r>
              <a:rPr spc="-235" dirty="0"/>
              <a:t>в </a:t>
            </a:r>
            <a:r>
              <a:rPr spc="-925" dirty="0"/>
              <a:t> </a:t>
            </a:r>
            <a:r>
              <a:rPr spc="25" dirty="0"/>
              <a:t>разрезе </a:t>
            </a:r>
            <a:r>
              <a:rPr spc="-45" dirty="0"/>
              <a:t>образовательных </a:t>
            </a:r>
            <a:r>
              <a:rPr spc="-40" dirty="0"/>
              <a:t> </a:t>
            </a:r>
            <a:r>
              <a:rPr spc="20" dirty="0"/>
              <a:t>программ</a:t>
            </a:r>
          </a:p>
        </p:txBody>
      </p:sp>
      <p:sp>
        <p:nvSpPr>
          <p:cNvPr id="10" name="TextBox 9"/>
          <p:cNvSpPr txBox="1"/>
          <p:nvPr/>
        </p:nvSpPr>
        <p:spPr>
          <a:xfrm>
            <a:off x="3248049" y="3766118"/>
            <a:ext cx="423707" cy="276999"/>
          </a:xfrm>
          <a:prstGeom prst="rect">
            <a:avLst/>
          </a:prstGeom>
          <a:noFill/>
        </p:spPr>
        <p:txBody>
          <a:bodyPr wrap="square" rtlCol="0">
            <a:spAutoFit/>
          </a:bodyPr>
          <a:lstStyle/>
          <a:p>
            <a:r>
              <a:rPr lang="ru-RU" sz="1200" dirty="0"/>
              <a:t>115</a:t>
            </a:r>
          </a:p>
        </p:txBody>
      </p:sp>
      <p:sp>
        <p:nvSpPr>
          <p:cNvPr id="32" name="TextBox 31"/>
          <p:cNvSpPr txBox="1"/>
          <p:nvPr/>
        </p:nvSpPr>
        <p:spPr>
          <a:xfrm>
            <a:off x="2658273" y="4163901"/>
            <a:ext cx="445335" cy="276999"/>
          </a:xfrm>
          <a:prstGeom prst="rect">
            <a:avLst/>
          </a:prstGeom>
          <a:noFill/>
        </p:spPr>
        <p:txBody>
          <a:bodyPr wrap="square" rtlCol="0">
            <a:spAutoFit/>
          </a:bodyPr>
          <a:lstStyle/>
          <a:p>
            <a:r>
              <a:rPr lang="ru-RU" sz="1200" dirty="0"/>
              <a:t>80</a:t>
            </a:r>
          </a:p>
        </p:txBody>
      </p:sp>
      <p:pic>
        <p:nvPicPr>
          <p:cNvPr id="35" name="Рисунок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276" y="2220756"/>
            <a:ext cx="8763001" cy="4310938"/>
          </a:xfrm>
          <a:prstGeom prst="rect">
            <a:avLst/>
          </a:prstGeom>
          <a:ln>
            <a:noFill/>
          </a:ln>
        </p:spPr>
      </p:pic>
      <p:sp>
        <p:nvSpPr>
          <p:cNvPr id="40" name="TextBox 39"/>
          <p:cNvSpPr txBox="1"/>
          <p:nvPr/>
        </p:nvSpPr>
        <p:spPr>
          <a:xfrm>
            <a:off x="7614839" y="4639248"/>
            <a:ext cx="418704" cy="369332"/>
          </a:xfrm>
          <a:prstGeom prst="rect">
            <a:avLst/>
          </a:prstGeom>
          <a:noFill/>
        </p:spPr>
        <p:txBody>
          <a:bodyPr wrap="none" rtlCol="0">
            <a:spAutoFit/>
          </a:bodyPr>
          <a:lstStyle/>
          <a:p>
            <a:r>
              <a:rPr lang="ru-RU" dirty="0"/>
              <a:t>35</a:t>
            </a:r>
          </a:p>
        </p:txBody>
      </p:sp>
      <p:sp>
        <p:nvSpPr>
          <p:cNvPr id="43" name="TextBox 42"/>
          <p:cNvSpPr txBox="1"/>
          <p:nvPr/>
        </p:nvSpPr>
        <p:spPr>
          <a:xfrm>
            <a:off x="6958271" y="4639862"/>
            <a:ext cx="418704" cy="369332"/>
          </a:xfrm>
          <a:prstGeom prst="rect">
            <a:avLst/>
          </a:prstGeom>
          <a:noFill/>
        </p:spPr>
        <p:txBody>
          <a:bodyPr wrap="none" rtlCol="0">
            <a:spAutoFit/>
          </a:bodyPr>
          <a:lstStyle/>
          <a:p>
            <a:r>
              <a:rPr lang="ru-RU" dirty="0"/>
              <a:t>33</a:t>
            </a:r>
          </a:p>
        </p:txBody>
      </p:sp>
      <p:sp>
        <p:nvSpPr>
          <p:cNvPr id="44" name="TextBox 43"/>
          <p:cNvSpPr txBox="1"/>
          <p:nvPr/>
        </p:nvSpPr>
        <p:spPr>
          <a:xfrm>
            <a:off x="5355301" y="3406745"/>
            <a:ext cx="535724" cy="369332"/>
          </a:xfrm>
          <a:prstGeom prst="rect">
            <a:avLst/>
          </a:prstGeom>
          <a:noFill/>
        </p:spPr>
        <p:txBody>
          <a:bodyPr wrap="none" rtlCol="0">
            <a:spAutoFit/>
          </a:bodyPr>
          <a:lstStyle/>
          <a:p>
            <a:r>
              <a:rPr lang="ru-RU" dirty="0"/>
              <a:t>148</a:t>
            </a:r>
          </a:p>
        </p:txBody>
      </p:sp>
      <p:sp>
        <p:nvSpPr>
          <p:cNvPr id="45" name="TextBox 44"/>
          <p:cNvSpPr txBox="1"/>
          <p:nvPr/>
        </p:nvSpPr>
        <p:spPr>
          <a:xfrm>
            <a:off x="4773529" y="3187834"/>
            <a:ext cx="535724" cy="369332"/>
          </a:xfrm>
          <a:prstGeom prst="rect">
            <a:avLst/>
          </a:prstGeom>
          <a:noFill/>
        </p:spPr>
        <p:txBody>
          <a:bodyPr wrap="none" rtlCol="0">
            <a:spAutoFit/>
          </a:bodyPr>
          <a:lstStyle/>
          <a:p>
            <a:r>
              <a:rPr lang="ru-RU" dirty="0"/>
              <a:t>166</a:t>
            </a:r>
          </a:p>
        </p:txBody>
      </p:sp>
      <p:sp>
        <p:nvSpPr>
          <p:cNvPr id="46" name="TextBox 45"/>
          <p:cNvSpPr txBox="1"/>
          <p:nvPr/>
        </p:nvSpPr>
        <p:spPr>
          <a:xfrm>
            <a:off x="3146095" y="3775643"/>
            <a:ext cx="890962" cy="369332"/>
          </a:xfrm>
          <a:prstGeom prst="rect">
            <a:avLst/>
          </a:prstGeom>
          <a:noFill/>
        </p:spPr>
        <p:txBody>
          <a:bodyPr wrap="square" rtlCol="0">
            <a:spAutoFit/>
          </a:bodyPr>
          <a:lstStyle/>
          <a:p>
            <a:r>
              <a:rPr lang="ru-RU" dirty="0"/>
              <a:t>115</a:t>
            </a:r>
          </a:p>
        </p:txBody>
      </p:sp>
      <p:sp>
        <p:nvSpPr>
          <p:cNvPr id="47" name="TextBox 46"/>
          <p:cNvSpPr txBox="1"/>
          <p:nvPr/>
        </p:nvSpPr>
        <p:spPr>
          <a:xfrm>
            <a:off x="2570097" y="4136890"/>
            <a:ext cx="418704" cy="369332"/>
          </a:xfrm>
          <a:prstGeom prst="rect">
            <a:avLst/>
          </a:prstGeom>
          <a:noFill/>
        </p:spPr>
        <p:txBody>
          <a:bodyPr wrap="none" rtlCol="0">
            <a:spAutoFit/>
          </a:bodyPr>
          <a:lstStyle/>
          <a:p>
            <a:r>
              <a:rPr lang="ru-RU" dirty="0"/>
              <a:t>80</a:t>
            </a:r>
          </a:p>
        </p:txBody>
      </p:sp>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276" y="2220756"/>
            <a:ext cx="8811767" cy="4310938"/>
          </a:xfrm>
          <a:prstGeom prst="rect">
            <a:avLst/>
          </a:prstGeom>
        </p:spPr>
      </p:pic>
    </p:spTree>
    <p:extLst>
      <p:ext uri="{BB962C8B-B14F-4D97-AF65-F5344CB8AC3E}">
        <p14:creationId xmlns:p14="http://schemas.microsoft.com/office/powerpoint/2010/main" val="60084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1003448"/>
            <a:ext cx="8254879" cy="444352"/>
          </a:xfrm>
          <a:prstGeom prst="rect">
            <a:avLst/>
          </a:prstGeom>
        </p:spPr>
        <p:txBody>
          <a:bodyPr vert="horz" wrap="square" lIns="0" tIns="13335" rIns="0" bIns="0" rtlCol="0">
            <a:spAutoFit/>
          </a:bodyPr>
          <a:lstStyle/>
          <a:p>
            <a:pPr marL="12700">
              <a:lnSpc>
                <a:spcPct val="100000"/>
              </a:lnSpc>
              <a:spcBef>
                <a:spcPts val="105"/>
              </a:spcBef>
            </a:pPr>
            <a:r>
              <a:rPr lang="ru-RU" sz="2800" spc="-25" dirty="0"/>
              <a:t>ПРИЕМНАЯ КАМПАНИЯ</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666605" y="2449335"/>
            <a:ext cx="3981596" cy="3570465"/>
          </a:xfrm>
          <a:prstGeom prst="rect">
            <a:avLst/>
          </a:prstGeom>
        </p:spPr>
        <p:txBody>
          <a:bodyPr vert="horz" wrap="square" lIns="0" tIns="12700" rIns="0" bIns="0" rtlCol="0">
            <a:spAutoFit/>
          </a:bodyPr>
          <a:lstStyle/>
          <a:p>
            <a:pPr indent="35687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Круглогодично работает Приемная комиссия, организованы регулярные консультации для будущих абитуриентов, проводятся Дни открытых дверей: в 2024 году они проводились 22 марта и 06 апреля. В их рамках были проведены индивидуальные и групповые консультации по всем творческим и профессиональным вступительным испытаниям. Также оказывается учебно-методическая помощь педагогам музыкальных школ. Преподаватели Академии проводят выездные мастер-классы, концерты, творческие конкурсы и олимпиады по музыкально-теоретическим дисциплинам.</a:t>
            </a:r>
          </a:p>
          <a:p>
            <a:pPr indent="35687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Контрольные цифры приема в 2024 году по программам среднего профессионального образования и высшего образования по всем специальностям и направлениям подготовки выполнены успешно, также прошел набор на контрактную форму обучения.</a:t>
            </a:r>
          </a:p>
        </p:txBody>
      </p:sp>
      <p:pic>
        <p:nvPicPr>
          <p:cNvPr id="1026" name="Picture 2">
            <a:extLst>
              <a:ext uri="{FF2B5EF4-FFF2-40B4-BE49-F238E27FC236}">
                <a16:creationId xmlns:a16="http://schemas.microsoft.com/office/drawing/2014/main" id="{3038ABD8-2785-6734-3648-EECBAFE672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29693" y="3223957"/>
            <a:ext cx="2075611" cy="293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A2E924-E8D8-E8E1-E0DD-4F24D4005D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0483" y="2437003"/>
            <a:ext cx="2075917" cy="293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6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1003448"/>
            <a:ext cx="8254879" cy="444352"/>
          </a:xfrm>
          <a:prstGeom prst="rect">
            <a:avLst/>
          </a:prstGeom>
        </p:spPr>
        <p:txBody>
          <a:bodyPr vert="horz" wrap="square" lIns="0" tIns="13335" rIns="0" bIns="0" rtlCol="0">
            <a:spAutoFit/>
          </a:bodyPr>
          <a:lstStyle/>
          <a:p>
            <a:pPr marL="12700">
              <a:lnSpc>
                <a:spcPct val="100000"/>
              </a:lnSpc>
              <a:spcBef>
                <a:spcPts val="105"/>
              </a:spcBef>
            </a:pPr>
            <a:r>
              <a:rPr lang="ru-RU" sz="2800" spc="-25" dirty="0"/>
              <a:t>УЧЕБНЫЙ ПРОЦЕСС</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948554" y="2800644"/>
            <a:ext cx="7890646" cy="2921313"/>
          </a:xfrm>
          <a:prstGeom prst="rect">
            <a:avLst/>
          </a:prstGeom>
        </p:spPr>
        <p:txBody>
          <a:bodyPr vert="horz" wrap="square" lIns="0" tIns="12700" rIns="0" bIns="0" rtlCol="0">
            <a:spAutoFit/>
          </a:bodyPr>
          <a:lstStyle/>
          <a:p>
            <a:pPr indent="356870" algn="just">
              <a:lnSpc>
                <a:spcPct val="150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По итогам государственной итоговой аттестации 2024 года средний балл выпускников по Академии достаточно высок – 4,74 (в прошлом году был 4,72). Средний балл: бакалавриат – 5,0; специалитет – 4,83; магистратура – 4,86; ассистентура-стажировка – 5,0.</a:t>
            </a:r>
          </a:p>
          <a:p>
            <a:pPr indent="356870" algn="just">
              <a:lnSpc>
                <a:spcPct val="150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Средний балл по факультету высшего образования составил 4,92.</a:t>
            </a:r>
          </a:p>
          <a:p>
            <a:pPr indent="356870" algn="just">
              <a:lnSpc>
                <a:spcPct val="150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Средний балл по результатам государственной итоговой аттестации по программам среднего профессионального образования составил 4,56.</a:t>
            </a:r>
          </a:p>
          <a:p>
            <a:pPr indent="356870" algn="just">
              <a:lnSpc>
                <a:spcPct val="150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Учебный процесс Академии обеспечивается информационно-методическими ресурсами библиотеки, медиатеки, учебно-методическими материалами, научными и методическими разработками кафедр.</a:t>
            </a:r>
          </a:p>
        </p:txBody>
      </p:sp>
    </p:spTree>
    <p:extLst>
      <p:ext uri="{BB962C8B-B14F-4D97-AF65-F5344CB8AC3E}">
        <p14:creationId xmlns:p14="http://schemas.microsoft.com/office/powerpoint/2010/main" val="384417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838200"/>
            <a:ext cx="8254879" cy="444352"/>
          </a:xfrm>
          <a:prstGeom prst="rect">
            <a:avLst/>
          </a:prstGeom>
        </p:spPr>
        <p:txBody>
          <a:bodyPr vert="horz" wrap="square" lIns="0" tIns="13335" rIns="0" bIns="0" rtlCol="0">
            <a:spAutoFit/>
          </a:bodyPr>
          <a:lstStyle/>
          <a:p>
            <a:pPr marL="12700">
              <a:lnSpc>
                <a:spcPct val="100000"/>
              </a:lnSpc>
              <a:spcBef>
                <a:spcPts val="105"/>
              </a:spcBef>
            </a:pPr>
            <a:r>
              <a:rPr lang="ru-RU" sz="2800" spc="-25" dirty="0"/>
              <a:t>КАДРОВОЕ ОБЕСПЕЧЕНИЕ</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838201" y="2514600"/>
            <a:ext cx="8242960" cy="3450945"/>
          </a:xfrm>
          <a:prstGeom prst="rect">
            <a:avLst/>
          </a:prstGeom>
        </p:spPr>
        <p:txBody>
          <a:bodyPr vert="horz" wrap="square" lIns="0" tIns="12700" rIns="0" bIns="0" rtlCol="0">
            <a:spAutoFit/>
          </a:bodyPr>
          <a:lstStyle/>
          <a:p>
            <a:pPr indent="356870" algn="just">
              <a:lnSpc>
                <a:spcPct val="114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В Академии достигнут и сохраняется высокий уровень квалификации преподавателей. Полная компетентность профессорско-преподавательского состава в областях знаний, охватываемых образовательными программами, подтверждается ежегодными результатами государственной итоговой аттестации (ГИА), успешными выступлениями студентов на многочисленных творческих соревнованиях высокого уровня, их активным вхождением в социальную и культурную сферы, престижным трудоустройством. Приоритетным вектором кадрового развития вуза стало привлечение молодых специалистов к преподавательской деятельности во всех образовательных структурных подразделениях.</a:t>
            </a:r>
          </a:p>
          <a:p>
            <a:pPr indent="356870" algn="just">
              <a:lnSpc>
                <a:spcPct val="114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В 2023 году преподаватели и концертмейстеры ДГМА имени С.С. Прокофьева прошли курсы повышения квалификации на базе ФГБОУ ВО «РАМ имени Гнесиных», ФГБОУ ВО «Саратовская консерватория имени Л. В. Собинова», ФГБОУ ВО «Казанская государственная консерватория имени Н. Г. Жиганова», ФГБОУ ВО «Донской государственный технический университет», ФГБОУ ВО «Российская государственная специализированная академия искусств», Центра открытого образования НИТУ МИСИС.</a:t>
            </a:r>
          </a:p>
        </p:txBody>
      </p:sp>
    </p:spTree>
    <p:extLst>
      <p:ext uri="{BB962C8B-B14F-4D97-AF65-F5344CB8AC3E}">
        <p14:creationId xmlns:p14="http://schemas.microsoft.com/office/powerpoint/2010/main" val="215573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5864"/>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1606296" y="2385060"/>
              <a:ext cx="7225283" cy="4041647"/>
            </a:xfrm>
            <a:prstGeom prst="rect">
              <a:avLst/>
            </a:prstGeom>
          </p:spPr>
        </p:pic>
      </p:grpSp>
      <p:sp>
        <p:nvSpPr>
          <p:cNvPr id="13" name="object 13"/>
          <p:cNvSpPr txBox="1"/>
          <p:nvPr/>
        </p:nvSpPr>
        <p:spPr>
          <a:xfrm>
            <a:off x="1053666" y="5895733"/>
            <a:ext cx="422909"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2</a:t>
            </a:r>
            <a:r>
              <a:rPr sz="1400" spc="5" dirty="0">
                <a:latin typeface="Tahoma" panose="020B0604030504040204" pitchFamily="34" charset="0"/>
                <a:ea typeface="Tahoma" panose="020B0604030504040204" pitchFamily="34" charset="0"/>
                <a:cs typeface="Tahoma" panose="020B0604030504040204" pitchFamily="34" charset="0"/>
              </a:rPr>
              <a:t>0</a:t>
            </a:r>
            <a:r>
              <a:rPr sz="1400" spc="-5" dirty="0">
                <a:latin typeface="Tahoma" panose="020B0604030504040204" pitchFamily="34" charset="0"/>
                <a:ea typeface="Tahoma" panose="020B0604030504040204" pitchFamily="34" charset="0"/>
                <a:cs typeface="Tahoma" panose="020B0604030504040204" pitchFamily="34" charset="0"/>
              </a:rPr>
              <a:t>1</a:t>
            </a:r>
            <a:r>
              <a:rPr lang="ru-RU" sz="1400" spc="-5" dirty="0">
                <a:latin typeface="Tahoma" panose="020B0604030504040204" pitchFamily="34" charset="0"/>
                <a:ea typeface="Tahoma" panose="020B0604030504040204" pitchFamily="34" charset="0"/>
                <a:cs typeface="Tahoma" panose="020B0604030504040204" pitchFamily="34" charset="0"/>
              </a:rPr>
              <a:t>9</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4" name="object 14"/>
          <p:cNvSpPr txBox="1"/>
          <p:nvPr/>
        </p:nvSpPr>
        <p:spPr>
          <a:xfrm>
            <a:off x="1053666" y="5129722"/>
            <a:ext cx="422909"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2</a:t>
            </a:r>
            <a:r>
              <a:rPr sz="1400" spc="5" dirty="0">
                <a:latin typeface="Tahoma" panose="020B0604030504040204" pitchFamily="34" charset="0"/>
                <a:ea typeface="Tahoma" panose="020B0604030504040204" pitchFamily="34" charset="0"/>
                <a:cs typeface="Tahoma" panose="020B0604030504040204" pitchFamily="34" charset="0"/>
              </a:rPr>
              <a:t>0</a:t>
            </a:r>
            <a:r>
              <a:rPr lang="ru-RU" sz="1400" spc="5" dirty="0">
                <a:latin typeface="Tahoma" panose="020B0604030504040204" pitchFamily="34" charset="0"/>
                <a:ea typeface="Tahoma" panose="020B0604030504040204" pitchFamily="34" charset="0"/>
                <a:cs typeface="Tahoma" panose="020B0604030504040204" pitchFamily="34" charset="0"/>
              </a:rPr>
              <a:t>20</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5" name="object 15"/>
          <p:cNvSpPr txBox="1"/>
          <p:nvPr/>
        </p:nvSpPr>
        <p:spPr>
          <a:xfrm>
            <a:off x="1053666" y="4363711"/>
            <a:ext cx="42227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2021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6" name="object 16"/>
          <p:cNvSpPr txBox="1"/>
          <p:nvPr/>
        </p:nvSpPr>
        <p:spPr>
          <a:xfrm>
            <a:off x="1053666" y="3597700"/>
            <a:ext cx="422275"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2</a:t>
            </a:r>
            <a:r>
              <a:rPr sz="1400" spc="5" dirty="0">
                <a:latin typeface="Tahoma" panose="020B0604030504040204" pitchFamily="34" charset="0"/>
                <a:ea typeface="Tahoma" panose="020B0604030504040204" pitchFamily="34" charset="0"/>
                <a:cs typeface="Tahoma" panose="020B0604030504040204" pitchFamily="34" charset="0"/>
              </a:rPr>
              <a:t>0</a:t>
            </a:r>
            <a:r>
              <a:rPr lang="ru-RU" sz="1400" spc="5" dirty="0">
                <a:latin typeface="Tahoma" panose="020B0604030504040204" pitchFamily="34" charset="0"/>
                <a:ea typeface="Tahoma" panose="020B0604030504040204" pitchFamily="34" charset="0"/>
                <a:cs typeface="Tahoma" panose="020B0604030504040204" pitchFamily="34" charset="0"/>
              </a:rPr>
              <a:t>22</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object 17"/>
          <p:cNvSpPr txBox="1"/>
          <p:nvPr/>
        </p:nvSpPr>
        <p:spPr>
          <a:xfrm>
            <a:off x="1053666" y="2831688"/>
            <a:ext cx="528844"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ahoma" panose="020B0604030504040204" pitchFamily="34" charset="0"/>
                <a:ea typeface="Tahoma" panose="020B0604030504040204" pitchFamily="34" charset="0"/>
                <a:cs typeface="Tahoma" panose="020B0604030504040204" pitchFamily="34" charset="0"/>
              </a:rPr>
              <a:t>2</a:t>
            </a:r>
            <a:r>
              <a:rPr sz="1400" spc="5" dirty="0">
                <a:latin typeface="Tahoma" panose="020B0604030504040204" pitchFamily="34" charset="0"/>
                <a:ea typeface="Tahoma" panose="020B0604030504040204" pitchFamily="34" charset="0"/>
                <a:cs typeface="Tahoma" panose="020B0604030504040204" pitchFamily="34" charset="0"/>
              </a:rPr>
              <a:t>0</a:t>
            </a:r>
            <a:r>
              <a:rPr lang="ru-RU" sz="1400" spc="5" dirty="0">
                <a:latin typeface="Tahoma" panose="020B0604030504040204" pitchFamily="34" charset="0"/>
                <a:ea typeface="Tahoma" panose="020B0604030504040204" pitchFamily="34" charset="0"/>
                <a:cs typeface="Tahoma" panose="020B0604030504040204" pitchFamily="34" charset="0"/>
              </a:rPr>
              <a:t>23</a:t>
            </a:r>
            <a:endParaRPr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8" name="object 18"/>
          <p:cNvGrpSpPr/>
          <p:nvPr/>
        </p:nvGrpSpPr>
        <p:grpSpPr>
          <a:xfrm>
            <a:off x="1770888" y="2936748"/>
            <a:ext cx="6151245" cy="3074035"/>
            <a:chOff x="1770888" y="2936748"/>
            <a:chExt cx="6151245" cy="3074035"/>
          </a:xfrm>
        </p:grpSpPr>
        <p:sp>
          <p:nvSpPr>
            <p:cNvPr id="19" name="object 19"/>
            <p:cNvSpPr/>
            <p:nvPr/>
          </p:nvSpPr>
          <p:spPr>
            <a:xfrm>
              <a:off x="1770888" y="6006083"/>
              <a:ext cx="94615" cy="0"/>
            </a:xfrm>
            <a:custGeom>
              <a:avLst/>
              <a:gdLst/>
              <a:ahLst/>
              <a:cxnLst/>
              <a:rect l="l" t="t" r="r" b="b"/>
              <a:pathLst>
                <a:path w="94614">
                  <a:moveTo>
                    <a:pt x="0" y="0"/>
                  </a:moveTo>
                  <a:lnTo>
                    <a:pt x="38100" y="0"/>
                  </a:lnTo>
                  <a:lnTo>
                    <a:pt x="94488" y="0"/>
                  </a:lnTo>
                </a:path>
              </a:pathLst>
            </a:custGeom>
            <a:ln w="9144">
              <a:solidFill>
                <a:srgbClr val="A7A8A7"/>
              </a:solidFill>
            </a:ln>
          </p:spPr>
          <p:txBody>
            <a:bodyPr wrap="square" lIns="0" tIns="0" rIns="0" bIns="0" rtlCol="0"/>
            <a:lstStyle/>
            <a:p>
              <a:endParaRPr/>
            </a:p>
          </p:txBody>
        </p:sp>
        <p:sp>
          <p:nvSpPr>
            <p:cNvPr id="20" name="object 20"/>
            <p:cNvSpPr/>
            <p:nvPr/>
          </p:nvSpPr>
          <p:spPr>
            <a:xfrm>
              <a:off x="2142744" y="5239512"/>
              <a:ext cx="83820" cy="0"/>
            </a:xfrm>
            <a:custGeom>
              <a:avLst/>
              <a:gdLst/>
              <a:ahLst/>
              <a:cxnLst/>
              <a:rect l="l" t="t" r="r" b="b"/>
              <a:pathLst>
                <a:path w="83819">
                  <a:moveTo>
                    <a:pt x="0" y="0"/>
                  </a:moveTo>
                  <a:lnTo>
                    <a:pt x="27432" y="0"/>
                  </a:lnTo>
                  <a:lnTo>
                    <a:pt x="83820" y="0"/>
                  </a:lnTo>
                </a:path>
              </a:pathLst>
            </a:custGeom>
            <a:ln w="9144">
              <a:solidFill>
                <a:srgbClr val="A7A8A7"/>
              </a:solidFill>
            </a:ln>
          </p:spPr>
          <p:txBody>
            <a:bodyPr wrap="square" lIns="0" tIns="0" rIns="0" bIns="0" rtlCol="0"/>
            <a:lstStyle/>
            <a:p>
              <a:endParaRPr/>
            </a:p>
          </p:txBody>
        </p:sp>
        <p:sp>
          <p:nvSpPr>
            <p:cNvPr id="21" name="object 21"/>
            <p:cNvSpPr/>
            <p:nvPr/>
          </p:nvSpPr>
          <p:spPr>
            <a:xfrm>
              <a:off x="2389632" y="4472940"/>
              <a:ext cx="83820" cy="0"/>
            </a:xfrm>
            <a:custGeom>
              <a:avLst/>
              <a:gdLst/>
              <a:ahLst/>
              <a:cxnLst/>
              <a:rect l="l" t="t" r="r" b="b"/>
              <a:pathLst>
                <a:path w="83819">
                  <a:moveTo>
                    <a:pt x="0" y="0"/>
                  </a:moveTo>
                  <a:lnTo>
                    <a:pt x="27432" y="0"/>
                  </a:lnTo>
                  <a:lnTo>
                    <a:pt x="83820" y="0"/>
                  </a:lnTo>
                </a:path>
              </a:pathLst>
            </a:custGeom>
            <a:ln w="9144">
              <a:solidFill>
                <a:srgbClr val="A7A8A7"/>
              </a:solidFill>
            </a:ln>
          </p:spPr>
          <p:txBody>
            <a:bodyPr wrap="square" lIns="0" tIns="0" rIns="0" bIns="0" rtlCol="0"/>
            <a:lstStyle/>
            <a:p>
              <a:endParaRPr/>
            </a:p>
          </p:txBody>
        </p:sp>
        <p:sp>
          <p:nvSpPr>
            <p:cNvPr id="22" name="object 22"/>
            <p:cNvSpPr/>
            <p:nvPr/>
          </p:nvSpPr>
          <p:spPr>
            <a:xfrm>
              <a:off x="2759963" y="3707892"/>
              <a:ext cx="104139" cy="0"/>
            </a:xfrm>
            <a:custGeom>
              <a:avLst/>
              <a:gdLst/>
              <a:ahLst/>
              <a:cxnLst/>
              <a:rect l="l" t="t" r="r" b="b"/>
              <a:pathLst>
                <a:path w="104139">
                  <a:moveTo>
                    <a:pt x="0" y="0"/>
                  </a:moveTo>
                  <a:lnTo>
                    <a:pt x="45720" y="0"/>
                  </a:lnTo>
                  <a:lnTo>
                    <a:pt x="103632" y="0"/>
                  </a:lnTo>
                </a:path>
              </a:pathLst>
            </a:custGeom>
            <a:ln w="9144">
              <a:solidFill>
                <a:srgbClr val="A7A8A7"/>
              </a:solidFill>
            </a:ln>
          </p:spPr>
          <p:txBody>
            <a:bodyPr wrap="square" lIns="0" tIns="0" rIns="0" bIns="0" rtlCol="0"/>
            <a:lstStyle/>
            <a:p>
              <a:endParaRPr/>
            </a:p>
          </p:txBody>
        </p:sp>
        <p:sp>
          <p:nvSpPr>
            <p:cNvPr id="23" name="object 23"/>
            <p:cNvSpPr/>
            <p:nvPr/>
          </p:nvSpPr>
          <p:spPr>
            <a:xfrm>
              <a:off x="7828788" y="2941320"/>
              <a:ext cx="93345" cy="0"/>
            </a:xfrm>
            <a:custGeom>
              <a:avLst/>
              <a:gdLst/>
              <a:ahLst/>
              <a:cxnLst/>
              <a:rect l="l" t="t" r="r" b="b"/>
              <a:pathLst>
                <a:path w="93345">
                  <a:moveTo>
                    <a:pt x="0" y="0"/>
                  </a:moveTo>
                  <a:lnTo>
                    <a:pt x="36576" y="0"/>
                  </a:lnTo>
                  <a:lnTo>
                    <a:pt x="92964" y="0"/>
                  </a:lnTo>
                </a:path>
              </a:pathLst>
            </a:custGeom>
            <a:ln w="9144">
              <a:solidFill>
                <a:srgbClr val="A7A8A7"/>
              </a:solidFill>
            </a:ln>
          </p:spPr>
          <p:txBody>
            <a:bodyPr wrap="square" lIns="0" tIns="0" rIns="0" bIns="0" rtlCol="0"/>
            <a:lstStyle/>
            <a:p>
              <a:endParaRPr/>
            </a:p>
          </p:txBody>
        </p:sp>
      </p:grpSp>
      <p:sp>
        <p:nvSpPr>
          <p:cNvPr id="24" name="object 24"/>
          <p:cNvSpPr txBox="1"/>
          <p:nvPr/>
        </p:nvSpPr>
        <p:spPr>
          <a:xfrm>
            <a:off x="1918843" y="5791200"/>
            <a:ext cx="443357" cy="228268"/>
          </a:xfrm>
          <a:prstGeom prst="rect">
            <a:avLst/>
          </a:prstGeom>
        </p:spPr>
        <p:txBody>
          <a:bodyPr vert="horz" wrap="square" lIns="0" tIns="12700" rIns="0" bIns="0" rtlCol="0">
            <a:spAutoFit/>
          </a:bodyPr>
          <a:lstStyle/>
          <a:p>
            <a:pPr marL="12700">
              <a:lnSpc>
                <a:spcPct val="100000"/>
              </a:lnSpc>
              <a:spcBef>
                <a:spcPts val="100"/>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34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5" name="object 25"/>
          <p:cNvSpPr txBox="1"/>
          <p:nvPr/>
        </p:nvSpPr>
        <p:spPr>
          <a:xfrm>
            <a:off x="2286000" y="5029200"/>
            <a:ext cx="372230" cy="228268"/>
          </a:xfrm>
          <a:prstGeom prst="rect">
            <a:avLst/>
          </a:prstGeom>
        </p:spPr>
        <p:txBody>
          <a:bodyPr vert="horz" wrap="square" lIns="0" tIns="12700" rIns="0" bIns="0" rtlCol="0">
            <a:spAutoFit/>
          </a:bodyPr>
          <a:lstStyle/>
          <a:p>
            <a:pPr marL="12700">
              <a:lnSpc>
                <a:spcPct val="100000"/>
              </a:lnSpc>
              <a:spcBef>
                <a:spcPts val="100"/>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42</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6" name="object 26"/>
          <p:cNvSpPr txBox="1"/>
          <p:nvPr/>
        </p:nvSpPr>
        <p:spPr>
          <a:xfrm>
            <a:off x="2557690" y="4267200"/>
            <a:ext cx="261710" cy="228268"/>
          </a:xfrm>
          <a:prstGeom prst="rect">
            <a:avLst/>
          </a:prstGeom>
        </p:spPr>
        <p:txBody>
          <a:bodyPr vert="horz" wrap="square" lIns="0" tIns="12700" rIns="0" bIns="0" rtlCol="0">
            <a:spAutoFit/>
          </a:bodyPr>
          <a:lstStyle/>
          <a:p>
            <a:pPr marL="12700">
              <a:lnSpc>
                <a:spcPct val="100000"/>
              </a:lnSpc>
              <a:spcBef>
                <a:spcPts val="100"/>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47</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7" name="object 27"/>
          <p:cNvSpPr txBox="1"/>
          <p:nvPr/>
        </p:nvSpPr>
        <p:spPr>
          <a:xfrm>
            <a:off x="2974340" y="3505200"/>
            <a:ext cx="226060" cy="228909"/>
          </a:xfrm>
          <a:prstGeom prst="rect">
            <a:avLst/>
          </a:prstGeom>
        </p:spPr>
        <p:txBody>
          <a:bodyPr vert="horz" wrap="square" lIns="0" tIns="13335" rIns="0" bIns="0" rtlCol="0">
            <a:spAutoFit/>
          </a:bodyPr>
          <a:lstStyle/>
          <a:p>
            <a:pPr marL="12700">
              <a:lnSpc>
                <a:spcPct val="100000"/>
              </a:lnSpc>
              <a:spcBef>
                <a:spcPts val="105"/>
              </a:spcBef>
            </a:pPr>
            <a:r>
              <a:rPr lang="ru-RU" sz="1400" dirty="0">
                <a:latin typeface="Tahoma" panose="020B0604030504040204" pitchFamily="34" charset="0"/>
                <a:ea typeface="Tahoma" panose="020B0604030504040204" pitchFamily="34" charset="0"/>
                <a:cs typeface="Tahoma" panose="020B0604030504040204" pitchFamily="34" charset="0"/>
              </a:rPr>
              <a:t>98</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8" name="object 28"/>
          <p:cNvSpPr txBox="1"/>
          <p:nvPr/>
        </p:nvSpPr>
        <p:spPr>
          <a:xfrm>
            <a:off x="8052600" y="2743200"/>
            <a:ext cx="405600" cy="228909"/>
          </a:xfrm>
          <a:prstGeom prst="rect">
            <a:avLst/>
          </a:prstGeom>
        </p:spPr>
        <p:txBody>
          <a:bodyPr vert="horz" wrap="square" lIns="0" tIns="13335" rIns="0" bIns="0" rtlCol="0">
            <a:spAutoFit/>
          </a:bodyPr>
          <a:lstStyle/>
          <a:p>
            <a:pPr marL="12700">
              <a:lnSpc>
                <a:spcPct val="100000"/>
              </a:lnSpc>
              <a:spcBef>
                <a:spcPts val="105"/>
              </a:spcBef>
            </a:pP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179</a:t>
            </a:r>
            <a:endParaRPr sz="1400" dirty="0">
              <a:latin typeface="Tahoma" panose="020B0604030504040204" pitchFamily="34" charset="0"/>
              <a:ea typeface="Tahoma" panose="020B0604030504040204" pitchFamily="34" charset="0"/>
              <a:cs typeface="Tahoma" panose="020B0604030504040204" pitchFamily="34" charset="0"/>
            </a:endParaRPr>
          </a:p>
        </p:txBody>
      </p:sp>
      <p:grpSp>
        <p:nvGrpSpPr>
          <p:cNvPr id="29" name="Группа 28">
            <a:extLst>
              <a:ext uri="{FF2B5EF4-FFF2-40B4-BE49-F238E27FC236}">
                <a16:creationId xmlns:a16="http://schemas.microsoft.com/office/drawing/2014/main" id="{132F9F3A-B647-EA42-056F-D97C2E8DE646}"/>
              </a:ext>
            </a:extLst>
          </p:cNvPr>
          <p:cNvGrpSpPr/>
          <p:nvPr/>
        </p:nvGrpSpPr>
        <p:grpSpPr>
          <a:xfrm>
            <a:off x="6111492" y="-34324"/>
            <a:ext cx="3091942" cy="1777508"/>
            <a:chOff x="6111492" y="-34324"/>
            <a:chExt cx="3091942" cy="1777508"/>
          </a:xfrm>
        </p:grpSpPr>
        <p:sp>
          <p:nvSpPr>
            <p:cNvPr id="30" name="Хорда 29">
              <a:extLst>
                <a:ext uri="{FF2B5EF4-FFF2-40B4-BE49-F238E27FC236}">
                  <a16:creationId xmlns:a16="http://schemas.microsoft.com/office/drawing/2014/main" id="{B021A3FC-B8DE-7938-5C45-4D45D6FE296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id="{4A1C9334-B5D1-E573-5090-96BB08CE3E73}"/>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a:extLst>
                <a:ext uri="{FF2B5EF4-FFF2-40B4-BE49-F238E27FC236}">
                  <a16:creationId xmlns:a16="http://schemas.microsoft.com/office/drawing/2014/main" id="{50318ACF-45C9-37CE-8144-0C9C79785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2" name="object 12"/>
          <p:cNvSpPr txBox="1">
            <a:spLocks noGrp="1"/>
          </p:cNvSpPr>
          <p:nvPr>
            <p:ph type="title"/>
          </p:nvPr>
        </p:nvSpPr>
        <p:spPr>
          <a:xfrm>
            <a:off x="955359" y="707117"/>
            <a:ext cx="5572125" cy="1001394"/>
          </a:xfrm>
          <a:prstGeom prst="rect">
            <a:avLst/>
          </a:prstGeom>
        </p:spPr>
        <p:txBody>
          <a:bodyPr vert="horz" wrap="square" lIns="0" tIns="13335" rIns="0" bIns="0" rtlCol="0">
            <a:spAutoFit/>
          </a:bodyPr>
          <a:lstStyle/>
          <a:p>
            <a:pPr marL="12700">
              <a:lnSpc>
                <a:spcPts val="3840"/>
              </a:lnSpc>
              <a:spcBef>
                <a:spcPts val="105"/>
              </a:spcBef>
            </a:pPr>
            <a:r>
              <a:rPr spc="-30" dirty="0"/>
              <a:t>Динамика</a:t>
            </a:r>
          </a:p>
          <a:p>
            <a:pPr marL="12700">
              <a:lnSpc>
                <a:spcPct val="100000"/>
              </a:lnSpc>
            </a:pPr>
            <a:r>
              <a:rPr spc="-125" dirty="0"/>
              <a:t>повышения</a:t>
            </a:r>
            <a:r>
              <a:rPr spc="-65" dirty="0"/>
              <a:t> </a:t>
            </a:r>
            <a:r>
              <a:rPr spc="-75" dirty="0"/>
              <a:t>квалификации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648634" y="2567808"/>
            <a:ext cx="6522084" cy="2981456"/>
          </a:xfrm>
          <a:prstGeom prst="rect">
            <a:avLst/>
          </a:prstGeom>
        </p:spPr>
        <p:txBody>
          <a:bodyPr vert="horz" wrap="square" lIns="0" tIns="58419" rIns="0" bIns="0" rtlCol="0">
            <a:spAutoFit/>
          </a:bodyPr>
          <a:lstStyle/>
          <a:p>
            <a:pPr marL="355600" marR="102235" indent="-342900" algn="just">
              <a:lnSpc>
                <a:spcPct val="114000"/>
              </a:lnSpc>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информационная, учебно-методическая и научно-методическая поддержка учреждений искусств Донецкой  Народной Республики, в том числе направленных на научное обеспечение решения важнейших проблем в системе  музыкального образования;</a:t>
            </a:r>
          </a:p>
          <a:p>
            <a:pPr marL="355600" marR="102235" indent="-342900" algn="just">
              <a:lnSpc>
                <a:spcPct val="114000"/>
              </a:lnSpc>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повышение квалификации и уровня профессионального  мастерства исполнителей, преподавателей и руководителей  учреждений культуры дополнительного и профессионального  образования в сфере искусств;</a:t>
            </a:r>
          </a:p>
          <a:p>
            <a:pPr marL="355600" marR="102235" indent="-342900" algn="just">
              <a:lnSpc>
                <a:spcPct val="114000"/>
              </a:lnSpc>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организация мероприятий конкурсной, учебно-методической,  научно-методической и профориентационной  направленности;</a:t>
            </a:r>
          </a:p>
          <a:p>
            <a:pPr marL="355600" marR="102235" indent="-342900" algn="just">
              <a:lnSpc>
                <a:spcPct val="114000"/>
              </a:lnSpc>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создание интерактивной площадки для проведения научных  симпозиумов, научно-практических конференций, научных  семинаров, мастер-классов и открытых уроков.</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8289FAF1-7683-76FF-0690-14E0FFCBEB1E}"/>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D4425C36-D9CC-A0EE-C692-E2B18458553B}"/>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FB9D97D9-14D3-440A-815F-5A25F8F58773}"/>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EB88CB3-8F98-CB83-3FE6-51CC7C1E6A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685800"/>
            <a:ext cx="7871233" cy="1000125"/>
          </a:xfrm>
          <a:prstGeom prst="rect">
            <a:avLst/>
          </a:prstGeom>
        </p:spPr>
        <p:txBody>
          <a:bodyPr vert="horz" wrap="square" lIns="0" tIns="26670" rIns="0" bIns="0" rtlCol="0">
            <a:spAutoFit/>
          </a:bodyPr>
          <a:lstStyle/>
          <a:p>
            <a:pPr marL="12700" marR="5080">
              <a:lnSpc>
                <a:spcPts val="3829"/>
              </a:lnSpc>
              <a:spcBef>
                <a:spcPts val="210"/>
              </a:spcBef>
            </a:pPr>
            <a:r>
              <a:rPr dirty="0"/>
              <a:t>Основные </a:t>
            </a:r>
            <a:r>
              <a:rPr spc="-80" dirty="0"/>
              <a:t>направления </a:t>
            </a:r>
            <a:r>
              <a:rPr spc="-75" dirty="0"/>
              <a:t> </a:t>
            </a:r>
            <a:r>
              <a:rPr spc="15" dirty="0"/>
              <a:t>методической</a:t>
            </a:r>
            <a:r>
              <a:rPr spc="-100" dirty="0"/>
              <a:t> </a:t>
            </a:r>
            <a:r>
              <a:rPr spc="-30" dirty="0"/>
              <a:t>деятельности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5" y="762000"/>
            <a:ext cx="7662046" cy="875240"/>
          </a:xfrm>
          <a:prstGeom prst="rect">
            <a:avLst/>
          </a:prstGeom>
        </p:spPr>
        <p:txBody>
          <a:bodyPr vert="horz" wrap="square" lIns="0" tIns="13335" rIns="0" bIns="0" rtlCol="0">
            <a:spAutoFit/>
          </a:bodyPr>
          <a:lstStyle/>
          <a:p>
            <a:pPr marL="12700">
              <a:lnSpc>
                <a:spcPct val="100000"/>
              </a:lnSpc>
              <a:spcBef>
                <a:spcPts val="105"/>
              </a:spcBef>
            </a:pPr>
            <a:r>
              <a:rPr lang="ru-RU" sz="2800" spc="-25" dirty="0"/>
              <a:t>КОНТРОЛЬ КАЧЕСТВА ОБРАЗОВАТЕЛЬНОГО ПРОЦЕССА</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1066800" y="2903422"/>
            <a:ext cx="7924800" cy="1977464"/>
          </a:xfrm>
          <a:prstGeom prst="rect">
            <a:avLst/>
          </a:prstGeom>
        </p:spPr>
        <p:txBody>
          <a:bodyPr vert="horz" wrap="square" lIns="0" tIns="12700" rIns="0" bIns="0" rtlCol="0">
            <a:spAutoFit/>
          </a:bodyPr>
          <a:lstStyle/>
          <a:p>
            <a:pPr indent="356870" algn="just">
              <a:lnSpc>
                <a:spcPct val="114000"/>
              </a:lnSpc>
              <a:spcAft>
                <a:spcPts val="0"/>
              </a:spcAft>
            </a:pPr>
            <a:r>
              <a:rPr lang="ru-RU" sz="1400" dirty="0">
                <a:latin typeface="Tahoma" panose="020B0604030504040204" pitchFamily="34" charset="0"/>
                <a:ea typeface="Tahoma" panose="020B0604030504040204" pitchFamily="34" charset="0"/>
                <a:cs typeface="Tahoma" panose="020B0604030504040204" pitchFamily="34" charset="0"/>
              </a:rPr>
              <a:t>В Академии успешно функционирует </a:t>
            </a:r>
            <a:r>
              <a:rPr lang="ru-RU" sz="1400" dirty="0" err="1">
                <a:latin typeface="Tahoma" panose="020B0604030504040204" pitchFamily="34" charset="0"/>
                <a:ea typeface="Tahoma" panose="020B0604030504040204" pitchFamily="34" charset="0"/>
                <a:cs typeface="Tahoma" panose="020B0604030504040204" pitchFamily="34" charset="0"/>
              </a:rPr>
              <a:t>внутривузовская</a:t>
            </a:r>
            <a:r>
              <a:rPr lang="ru-RU" sz="1400" dirty="0">
                <a:latin typeface="Tahoma" panose="020B0604030504040204" pitchFamily="34" charset="0"/>
                <a:ea typeface="Tahoma" panose="020B0604030504040204" pitchFamily="34" charset="0"/>
                <a:cs typeface="Tahoma" panose="020B0604030504040204" pitchFamily="34" charset="0"/>
              </a:rPr>
              <a:t> автоматизированная система контроля качества образовательного процесса. Использование такой системы сегодня позволяет полностью удовлетворить требованиям к электронной информационно-образовательной среде вуза, сформулированным в федеральных государственных образовательных стандартах высшего образования поколения 3+ и 3++. А именно, такая система сегодня обеспечивает: фиксацию хода образовательного процесса, результатов промежуточной аттестации и результатов освоения основной образовательной программы; формирование электронного портфолио обучающегося.</a:t>
            </a:r>
          </a:p>
        </p:txBody>
      </p:sp>
    </p:spTree>
    <p:extLst>
      <p:ext uri="{BB962C8B-B14F-4D97-AF65-F5344CB8AC3E}">
        <p14:creationId xmlns:p14="http://schemas.microsoft.com/office/powerpoint/2010/main" val="379659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lang="ru-RU"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lang="ru-RU" dirty="0"/>
            </a:p>
          </p:txBody>
        </p:sp>
      </p:grpSp>
      <p:sp>
        <p:nvSpPr>
          <p:cNvPr id="12" name="object 12"/>
          <p:cNvSpPr txBox="1"/>
          <p:nvPr/>
        </p:nvSpPr>
        <p:spPr>
          <a:xfrm>
            <a:off x="613061" y="2209800"/>
            <a:ext cx="4800598" cy="4645054"/>
          </a:xfrm>
          <a:prstGeom prst="rect">
            <a:avLst/>
          </a:prstGeom>
        </p:spPr>
        <p:txBody>
          <a:bodyPr vert="horz" wrap="square" lIns="0" tIns="12700" rIns="0" bIns="0" rtlCol="0">
            <a:spAutoFit/>
          </a:bodyPr>
          <a:lstStyle/>
          <a:p>
            <a:pPr indent="44831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Донецкая государственная музыкальная академия имени С.С. Прокофьева является одним из ведущих культурных центров Донбасса. </a:t>
            </a:r>
          </a:p>
          <a:p>
            <a:pPr indent="44831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За годы существования Академия прошла большой и сложный путь, приобрела устойчивый международный авторитет как высокопрофессиональное высшее учебное заведение и надежный партнер в сфере реализации творческих проектов. </a:t>
            </a:r>
          </a:p>
          <a:p>
            <a:pPr indent="451485" algn="just">
              <a:lnSpc>
                <a:spcPct val="114000"/>
              </a:lnSpc>
              <a:spcAft>
                <a:spcPts val="0"/>
              </a:spcAft>
            </a:pPr>
            <a:r>
              <a:rPr lang="ru-RU" sz="1200" spc="10" dirty="0">
                <a:latin typeface="Tahoma" panose="020B0604030504040204" pitchFamily="34" charset="0"/>
                <a:ea typeface="Tahoma" panose="020B0604030504040204" pitchFamily="34" charset="0"/>
                <a:cs typeface="Tahoma" panose="020B0604030504040204" pitchFamily="34" charset="0"/>
              </a:rPr>
              <a:t>В </a:t>
            </a:r>
            <a:r>
              <a:rPr lang="ru-RU" sz="1200" dirty="0">
                <a:latin typeface="Tahoma" panose="020B0604030504040204" pitchFamily="34" charset="0"/>
                <a:ea typeface="Tahoma" panose="020B0604030504040204" pitchFamily="34" charset="0"/>
                <a:cs typeface="Tahoma" panose="020B0604030504040204" pitchFamily="34" charset="0"/>
              </a:rPr>
              <a:t>Академии созданы </a:t>
            </a:r>
            <a:r>
              <a:rPr lang="ru-RU" sz="1200" spc="10" dirty="0">
                <a:latin typeface="Tahoma" panose="020B0604030504040204" pitchFamily="34" charset="0"/>
                <a:ea typeface="Tahoma" panose="020B0604030504040204" pitchFamily="34" charset="0"/>
                <a:cs typeface="Tahoma" panose="020B0604030504040204" pitchFamily="34" charset="0"/>
              </a:rPr>
              <a:t>необходимые условия</a:t>
            </a:r>
            <a:r>
              <a:rPr lang="ru-RU" sz="1200" dirty="0">
                <a:latin typeface="Tahoma" panose="020B0604030504040204" pitchFamily="34" charset="0"/>
                <a:ea typeface="Tahoma" panose="020B0604030504040204" pitchFamily="34" charset="0"/>
                <a:cs typeface="Tahoma" panose="020B0604030504040204" pitchFamily="34" charset="0"/>
              </a:rPr>
              <a:t> для </a:t>
            </a:r>
            <a:r>
              <a:rPr lang="ru-RU" sz="1200" spc="10" dirty="0">
                <a:latin typeface="Tahoma" panose="020B0604030504040204" pitchFamily="34" charset="0"/>
                <a:ea typeface="Tahoma" panose="020B0604030504040204" pitchFamily="34" charset="0"/>
                <a:cs typeface="Tahoma" panose="020B0604030504040204" pitchFamily="34" charset="0"/>
              </a:rPr>
              <a:t>работы </a:t>
            </a:r>
            <a:r>
              <a:rPr lang="ru-RU" sz="1200" dirty="0">
                <a:latin typeface="Tahoma" panose="020B0604030504040204" pitchFamily="34" charset="0"/>
                <a:ea typeface="Tahoma" panose="020B0604030504040204" pitchFamily="34" charset="0"/>
                <a:cs typeface="Tahoma" panose="020B0604030504040204" pitchFamily="34" charset="0"/>
              </a:rPr>
              <a:t>профессорско-преподавательского состава и сотрудников, </a:t>
            </a:r>
            <a:r>
              <a:rPr lang="ru-RU" sz="1200" spc="10" dirty="0">
                <a:latin typeface="Tahoma" panose="020B0604030504040204" pitchFamily="34" charset="0"/>
                <a:ea typeface="Tahoma" panose="020B0604030504040204" pitchFamily="34" charset="0"/>
                <a:cs typeface="Tahoma" panose="020B0604030504040204" pitchFamily="34" charset="0"/>
              </a:rPr>
              <a:t>учебы и проживания</a:t>
            </a:r>
            <a:r>
              <a:rPr lang="ru-RU" sz="1200" dirty="0">
                <a:latin typeface="Tahoma" panose="020B0604030504040204" pitchFamily="34" charset="0"/>
                <a:ea typeface="Tahoma" panose="020B0604030504040204" pitchFamily="34" charset="0"/>
                <a:cs typeface="Tahoma" panose="020B0604030504040204" pitchFamily="34" charset="0"/>
              </a:rPr>
              <a:t> студентов. Образовательный комплекс оснащён оборудованными аудиториями, кабинетами, концертными залами, видеозалом, оперной студией, библиотеками, читальными залами, кабинетом звукозаписи, компьютерным классом, студенческим общежитием, которое обеспечивает жильём всех желающих студентов.</a:t>
            </a:r>
          </a:p>
          <a:p>
            <a:pPr indent="448310" algn="just">
              <a:lnSpc>
                <a:spcPct val="114000"/>
              </a:lnSpc>
              <a:spcAft>
                <a:spcPts val="0"/>
              </a:spcAft>
            </a:pPr>
            <a:r>
              <a:rPr lang="ru-RU" sz="1200" dirty="0">
                <a:solidFill>
                  <a:srgbClr val="000000"/>
                </a:solidFill>
                <a:latin typeface="Tahoma" panose="020B0604030504040204" pitchFamily="34" charset="0"/>
                <a:ea typeface="Tahoma" panose="020B0604030504040204" pitchFamily="34" charset="0"/>
                <a:cs typeface="Tahoma" panose="020B0604030504040204" pitchFamily="34" charset="0"/>
              </a:rPr>
              <a:t>Выпускники Академии успешно работают в театрах, концертных организациях, учебных заведениях и учреждениях культуры нашей страны, а также Польши, Германии, Швеции, Финляндии, Венгрии, Израиля, Испании, США, Канады, Новой Зеландии, Белоруссии, Грузии и других стран ближнего и дальнего зарубежья. </a:t>
            </a:r>
            <a:endParaRPr lang="ru-RU" sz="1200" dirty="0">
              <a:latin typeface="Tahoma" panose="020B0604030504040204" pitchFamily="34" charset="0"/>
              <a:ea typeface="Tahoma" panose="020B0604030504040204" pitchFamily="34" charset="0"/>
              <a:cs typeface="Tahoma" panose="020B0604030504040204" pitchFamily="34" charset="0"/>
            </a:endParaRPr>
          </a:p>
          <a:p>
            <a:pPr indent="448310" algn="just">
              <a:lnSpc>
                <a:spcPct val="115000"/>
              </a:lnSpc>
              <a:spcAft>
                <a:spcPts val="0"/>
              </a:spcAft>
            </a:pPr>
            <a:endParaRPr lang="ru-RU" sz="1300" dirty="0">
              <a:latin typeface="Times New Roman" panose="02020603050405020304" pitchFamily="18" charset="0"/>
              <a:cs typeface="Times New Roman" panose="02020603050405020304" pitchFamily="18" charset="0"/>
            </a:endParaRPr>
          </a:p>
        </p:txBody>
      </p:sp>
      <p:pic>
        <p:nvPicPr>
          <p:cNvPr id="13" name="object 13"/>
          <p:cNvPicPr/>
          <p:nvPr/>
        </p:nvPicPr>
        <p:blipFill>
          <a:blip r:embed="rId5" cstate="print"/>
          <a:stretch>
            <a:fillRect/>
          </a:stretch>
        </p:blipFill>
        <p:spPr>
          <a:xfrm>
            <a:off x="5638802" y="2667001"/>
            <a:ext cx="3713987" cy="3505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Группа 13">
            <a:extLst>
              <a:ext uri="{FF2B5EF4-FFF2-40B4-BE49-F238E27FC236}">
                <a16:creationId xmlns:a16="http://schemas.microsoft.com/office/drawing/2014/main" id="{C226B40F-4AF6-710A-69E1-EA544FF46232}"/>
              </a:ext>
            </a:extLst>
          </p:cNvPr>
          <p:cNvGrpSpPr/>
          <p:nvPr/>
        </p:nvGrpSpPr>
        <p:grpSpPr>
          <a:xfrm>
            <a:off x="6111492" y="-34324"/>
            <a:ext cx="3091942" cy="1777508"/>
            <a:chOff x="6111492" y="-34324"/>
            <a:chExt cx="3091942" cy="1777508"/>
          </a:xfrm>
        </p:grpSpPr>
        <p:sp>
          <p:nvSpPr>
            <p:cNvPr id="15" name="Хорда 14">
              <a:extLst>
                <a:ext uri="{FF2B5EF4-FFF2-40B4-BE49-F238E27FC236}">
                  <a16:creationId xmlns:a16="http://schemas.microsoft.com/office/drawing/2014/main" id="{55B9CD9E-ED02-DEEB-D30F-31D58882C005}"/>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90D1C4D5-471F-BFAE-9DED-C1958C6798B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a:extLst>
                <a:ext uri="{FF2B5EF4-FFF2-40B4-BE49-F238E27FC236}">
                  <a16:creationId xmlns:a16="http://schemas.microsoft.com/office/drawing/2014/main" id="{1998E9C3-89E0-33E1-841E-A8AC52E9B7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2" y="914400"/>
            <a:ext cx="6145418" cy="505908"/>
          </a:xfrm>
          <a:prstGeom prst="rect">
            <a:avLst/>
          </a:prstGeom>
        </p:spPr>
        <p:txBody>
          <a:bodyPr vert="horz" wrap="square" lIns="0" tIns="13335" rIns="0" bIns="0" rtlCol="0">
            <a:spAutoFit/>
          </a:bodyPr>
          <a:lstStyle/>
          <a:p>
            <a:pPr marL="12700">
              <a:lnSpc>
                <a:spcPct val="100000"/>
              </a:lnSpc>
              <a:spcBef>
                <a:spcPts val="105"/>
              </a:spcBef>
            </a:pPr>
            <a:r>
              <a:rPr lang="ru-RU" spc="65" dirty="0"/>
              <a:t>Информация об Академии</a:t>
            </a:r>
            <a:endParaRPr spc="10" dirty="0"/>
          </a:p>
        </p:txBody>
      </p:sp>
    </p:spTree>
    <p:extLst>
      <p:ext uri="{BB962C8B-B14F-4D97-AF65-F5344CB8AC3E}">
        <p14:creationId xmlns:p14="http://schemas.microsoft.com/office/powerpoint/2010/main" val="177737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666875" y="2633993"/>
            <a:ext cx="6572250" cy="2395207"/>
          </a:xfrm>
          <a:prstGeom prst="rect">
            <a:avLst/>
          </a:prstGeom>
        </p:spPr>
        <p:txBody>
          <a:bodyPr vert="horz" wrap="square" lIns="0" tIns="43815" rIns="0" bIns="0" rtlCol="0">
            <a:spAutoFit/>
          </a:bodyPr>
          <a:lstStyle/>
          <a:p>
            <a:pPr marL="12700" marR="160020">
              <a:lnSpc>
                <a:spcPts val="1939"/>
              </a:lnSpc>
              <a:spcBef>
                <a:spcPts val="345"/>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В системе учебно-методического обеспечения  учебного процесса каждого направления подготовки,  специальности, профиля разработаны:</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775"/>
              </a:spcBef>
              <a:buClr>
                <a:srgbClr val="002060"/>
              </a:buClr>
              <a:buFont typeface="Wingdings" panose="05000000000000000000" pitchFamily="2" charset="2"/>
              <a:buChar char="Ø"/>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основные образовательные программы – 100%;</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780"/>
              </a:spcBef>
              <a:buClr>
                <a:srgbClr val="002060"/>
              </a:buClr>
              <a:buFont typeface="Wingdings" panose="05000000000000000000" pitchFamily="2" charset="2"/>
              <a:buChar char="Ø"/>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учебные планы – 100%;</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780"/>
              </a:spcBef>
              <a:buClr>
                <a:srgbClr val="002060"/>
              </a:buClr>
              <a:buFont typeface="Wingdings" panose="05000000000000000000" pitchFamily="2" charset="2"/>
              <a:buChar char="Ø"/>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рабочие программы учебных дисциплин – 100%;</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780"/>
              </a:spcBef>
              <a:buClr>
                <a:srgbClr val="002060"/>
              </a:buClr>
              <a:buFont typeface="Wingdings" panose="05000000000000000000" pitchFamily="2" charset="2"/>
              <a:buChar char="Ø"/>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фонды оценочных средств – 100%;</a:t>
            </a:r>
            <a:endParaRPr lang="ru-RU" sz="1400" dirty="0">
              <a:latin typeface="Tahoma" panose="020B0604030504040204" pitchFamily="34" charset="0"/>
              <a:ea typeface="Tahoma" panose="020B0604030504040204" pitchFamily="34" charset="0"/>
              <a:cs typeface="Tahoma" panose="020B0604030504040204" pitchFamily="34" charset="0"/>
            </a:endParaRPr>
          </a:p>
          <a:p>
            <a:pPr marL="266700" marR="1076325" indent="-254000">
              <a:lnSpc>
                <a:spcPts val="1939"/>
              </a:lnSpc>
              <a:spcBef>
                <a:spcPts val="1030"/>
              </a:spcBef>
              <a:buClr>
                <a:srgbClr val="002060"/>
              </a:buClr>
              <a:buFont typeface="Wingdings" panose="05000000000000000000" pitchFamily="2" charset="2"/>
              <a:buChar char="Ø"/>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локальные нормативные акты по вопросам  образовательной деятельности – 100%.</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530D0850-8A74-1E74-3488-7FDA9FF034B7}"/>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D6DFA5F0-351E-EC50-C78B-0E1662B738AE}"/>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03694CF3-5212-FCC0-8D28-4F0329EE8989}"/>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21B8D242-1372-0449-FE10-E768DC96FD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5" y="681190"/>
            <a:ext cx="7500000" cy="966290"/>
          </a:xfrm>
          <a:prstGeom prst="rect">
            <a:avLst/>
          </a:prstGeom>
        </p:spPr>
        <p:txBody>
          <a:bodyPr vert="horz" wrap="square" lIns="0" tIns="67945" rIns="0" bIns="0" rtlCol="0">
            <a:spAutoFit/>
          </a:bodyPr>
          <a:lstStyle/>
          <a:p>
            <a:pPr marL="12700" marR="5080" algn="just">
              <a:lnSpc>
                <a:spcPts val="3460"/>
              </a:lnSpc>
              <a:spcBef>
                <a:spcPts val="535"/>
              </a:spcBef>
            </a:pPr>
            <a:r>
              <a:rPr spc="30" dirty="0"/>
              <a:t>Учебно</a:t>
            </a:r>
            <a:r>
              <a:rPr spc="30" dirty="0">
                <a:latin typeface="Arial"/>
                <a:cs typeface="Arial"/>
              </a:rPr>
              <a:t>-</a:t>
            </a:r>
            <a:r>
              <a:rPr spc="30" dirty="0"/>
              <a:t>методическое </a:t>
            </a:r>
            <a:r>
              <a:rPr spc="-930" dirty="0"/>
              <a:t> </a:t>
            </a:r>
            <a:r>
              <a:rPr spc="35" dirty="0"/>
              <a:t>обеспечение</a:t>
            </a:r>
            <a:r>
              <a:rPr spc="-80" dirty="0"/>
              <a:t> </a:t>
            </a:r>
            <a:r>
              <a:rPr spc="-40" dirty="0"/>
              <a:t>учебного </a:t>
            </a:r>
            <a:r>
              <a:rPr spc="-925" dirty="0"/>
              <a:t> </a:t>
            </a:r>
            <a:r>
              <a:rPr spc="140" dirty="0"/>
              <a:t>процесса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1128405" y="2282158"/>
            <a:ext cx="214629" cy="162560"/>
          </a:xfrm>
          <a:prstGeom prst="rect">
            <a:avLst/>
          </a:prstGeom>
        </p:spPr>
        <p:txBody>
          <a:bodyPr vert="horz" wrap="square" lIns="0" tIns="12700" rIns="0" bIns="0" rtlCol="0">
            <a:spAutoFit/>
          </a:bodyPr>
          <a:lstStyle/>
          <a:p>
            <a:pPr marL="12700">
              <a:lnSpc>
                <a:spcPct val="100000"/>
              </a:lnSpc>
              <a:spcBef>
                <a:spcPts val="100"/>
              </a:spcBef>
            </a:pPr>
            <a:r>
              <a:rPr sz="900" spc="-70" dirty="0">
                <a:solidFill>
                  <a:srgbClr val="595958"/>
                </a:solidFill>
                <a:latin typeface="Lucida Sans Unicode"/>
                <a:cs typeface="Lucida Sans Unicode"/>
              </a:rPr>
              <a:t>1</a:t>
            </a:r>
            <a:r>
              <a:rPr sz="900" spc="-85" dirty="0">
                <a:solidFill>
                  <a:srgbClr val="595958"/>
                </a:solidFill>
                <a:latin typeface="Lucida Sans Unicode"/>
                <a:cs typeface="Lucida Sans Unicode"/>
              </a:rPr>
              <a:t>80</a:t>
            </a:r>
            <a:endParaRPr sz="900" dirty="0">
              <a:latin typeface="Lucida Sans Unicode"/>
              <a:cs typeface="Lucida Sans Unicode"/>
            </a:endParaRPr>
          </a:p>
        </p:txBody>
      </p:sp>
      <p:sp>
        <p:nvSpPr>
          <p:cNvPr id="14" name="object 14"/>
          <p:cNvSpPr txBox="1"/>
          <p:nvPr/>
        </p:nvSpPr>
        <p:spPr>
          <a:xfrm>
            <a:off x="1819714" y="4835335"/>
            <a:ext cx="42290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2018</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5" name="object 15"/>
          <p:cNvSpPr txBox="1"/>
          <p:nvPr/>
        </p:nvSpPr>
        <p:spPr>
          <a:xfrm>
            <a:off x="3008493" y="4835335"/>
            <a:ext cx="42290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2019</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6" name="object 16"/>
          <p:cNvSpPr txBox="1"/>
          <p:nvPr/>
        </p:nvSpPr>
        <p:spPr>
          <a:xfrm>
            <a:off x="4197273" y="4835335"/>
            <a:ext cx="42290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2020</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object 17"/>
          <p:cNvSpPr txBox="1"/>
          <p:nvPr/>
        </p:nvSpPr>
        <p:spPr>
          <a:xfrm>
            <a:off x="5386052" y="4835335"/>
            <a:ext cx="42227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2021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8" name="object 18"/>
          <p:cNvSpPr txBox="1"/>
          <p:nvPr/>
        </p:nvSpPr>
        <p:spPr>
          <a:xfrm>
            <a:off x="6574832" y="4835335"/>
            <a:ext cx="42227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2022</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9" name="object 19"/>
          <p:cNvSpPr txBox="1"/>
          <p:nvPr/>
        </p:nvSpPr>
        <p:spPr>
          <a:xfrm>
            <a:off x="7763611" y="4835335"/>
            <a:ext cx="42227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2023</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2" name="object 22"/>
          <p:cNvSpPr txBox="1"/>
          <p:nvPr/>
        </p:nvSpPr>
        <p:spPr>
          <a:xfrm>
            <a:off x="5099333" y="2842030"/>
            <a:ext cx="326390"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ahoma" panose="020B0604030504040204" pitchFamily="34" charset="0"/>
                <a:ea typeface="Tahoma" panose="020B0604030504040204" pitchFamily="34" charset="0"/>
                <a:cs typeface="Tahoma" panose="020B0604030504040204" pitchFamily="34" charset="0"/>
              </a:rPr>
              <a:t>120</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3" name="object 23"/>
          <p:cNvSpPr txBox="1"/>
          <p:nvPr/>
        </p:nvSpPr>
        <p:spPr>
          <a:xfrm>
            <a:off x="6288113" y="2632340"/>
            <a:ext cx="326390"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ahoma" panose="020B0604030504040204" pitchFamily="34" charset="0"/>
                <a:ea typeface="Tahoma" panose="020B0604030504040204" pitchFamily="34" charset="0"/>
                <a:cs typeface="Tahoma" panose="020B0604030504040204" pitchFamily="34" charset="0"/>
              </a:rPr>
              <a:t>136</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4" name="object 24"/>
          <p:cNvSpPr txBox="1"/>
          <p:nvPr/>
        </p:nvSpPr>
        <p:spPr>
          <a:xfrm>
            <a:off x="7476892" y="2238101"/>
            <a:ext cx="326390"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ahoma" panose="020B0604030504040204" pitchFamily="34" charset="0"/>
                <a:ea typeface="Tahoma" panose="020B0604030504040204" pitchFamily="34" charset="0"/>
                <a:cs typeface="Tahoma" panose="020B0604030504040204" pitchFamily="34" charset="0"/>
              </a:rPr>
              <a:t>166</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5" name="object 25"/>
          <p:cNvSpPr txBox="1"/>
          <p:nvPr/>
        </p:nvSpPr>
        <p:spPr>
          <a:xfrm>
            <a:off x="6552000" y="3880674"/>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41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7" name="object 27"/>
          <p:cNvSpPr txBox="1"/>
          <p:nvPr/>
        </p:nvSpPr>
        <p:spPr>
          <a:xfrm>
            <a:off x="5330825" y="3943973"/>
            <a:ext cx="460375" cy="228268"/>
          </a:xfrm>
          <a:prstGeom prst="rect">
            <a:avLst/>
          </a:prstGeom>
        </p:spPr>
        <p:txBody>
          <a:bodyPr vert="horz" wrap="square" lIns="0" tIns="12700" rIns="0" bIns="0" rtlCol="0">
            <a:spAutoFit/>
          </a:bodyPr>
          <a:lstStyle/>
          <a:p>
            <a:pPr marL="38100">
              <a:lnSpc>
                <a:spcPct val="100000"/>
              </a:lnSpc>
              <a:spcBef>
                <a:spcPts val="100"/>
              </a:spcBef>
            </a:pPr>
            <a:r>
              <a:rPr sz="1400" spc="-30" dirty="0">
                <a:latin typeface="Tahoma" panose="020B0604030504040204" pitchFamily="34" charset="0"/>
                <a:ea typeface="Tahoma" panose="020B0604030504040204" pitchFamily="34" charset="0"/>
                <a:cs typeface="Tahoma" panose="020B0604030504040204" pitchFamily="34" charset="0"/>
              </a:rPr>
              <a:t>36</a:t>
            </a:r>
            <a:endParaRPr sz="1400" baseline="-29761" dirty="0">
              <a:latin typeface="Tahoma" panose="020B0604030504040204" pitchFamily="34" charset="0"/>
              <a:ea typeface="Tahoma" panose="020B0604030504040204" pitchFamily="34" charset="0"/>
              <a:cs typeface="Tahoma" panose="020B0604030504040204" pitchFamily="34" charset="0"/>
            </a:endParaRPr>
          </a:p>
        </p:txBody>
      </p:sp>
      <p:sp>
        <p:nvSpPr>
          <p:cNvPr id="28" name="object 28"/>
          <p:cNvSpPr txBox="1"/>
          <p:nvPr/>
        </p:nvSpPr>
        <p:spPr>
          <a:xfrm>
            <a:off x="6732000" y="4032000"/>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33</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9" name="object 29"/>
          <p:cNvSpPr txBox="1"/>
          <p:nvPr/>
        </p:nvSpPr>
        <p:spPr>
          <a:xfrm>
            <a:off x="7704000" y="3696660"/>
            <a:ext cx="460375" cy="228268"/>
          </a:xfrm>
          <a:prstGeom prst="rect">
            <a:avLst/>
          </a:prstGeom>
        </p:spPr>
        <p:txBody>
          <a:bodyPr vert="horz" wrap="square" lIns="0" tIns="12700" rIns="0" bIns="0" rtlCol="0">
            <a:spAutoFit/>
          </a:bodyPr>
          <a:lstStyle/>
          <a:p>
            <a:pPr marL="38100">
              <a:lnSpc>
                <a:spcPct val="100000"/>
              </a:lnSpc>
              <a:spcBef>
                <a:spcPts val="100"/>
              </a:spcBef>
            </a:pPr>
            <a:r>
              <a:rPr sz="1400" spc="-30" dirty="0">
                <a:latin typeface="Tahoma" panose="020B0604030504040204" pitchFamily="34" charset="0"/>
                <a:ea typeface="Tahoma" panose="020B0604030504040204" pitchFamily="34" charset="0"/>
                <a:cs typeface="Tahoma" panose="020B0604030504040204" pitchFamily="34" charset="0"/>
              </a:rPr>
              <a:t>55</a:t>
            </a:r>
            <a:endParaRPr sz="1400" baseline="-27777" dirty="0">
              <a:latin typeface="Tahoma" panose="020B0604030504040204" pitchFamily="34" charset="0"/>
              <a:ea typeface="Tahoma" panose="020B0604030504040204" pitchFamily="34" charset="0"/>
              <a:cs typeface="Tahoma" panose="020B0604030504040204" pitchFamily="34" charset="0"/>
            </a:endParaRPr>
          </a:p>
        </p:txBody>
      </p:sp>
      <p:sp>
        <p:nvSpPr>
          <p:cNvPr id="31" name="object 31"/>
          <p:cNvSpPr txBox="1"/>
          <p:nvPr/>
        </p:nvSpPr>
        <p:spPr>
          <a:xfrm>
            <a:off x="5724000" y="4237112"/>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14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32" name="object 32"/>
          <p:cNvSpPr txBox="1"/>
          <p:nvPr/>
        </p:nvSpPr>
        <p:spPr>
          <a:xfrm>
            <a:off x="6912000" y="4209296"/>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16</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33" name="object 33"/>
          <p:cNvSpPr txBox="1"/>
          <p:nvPr/>
        </p:nvSpPr>
        <p:spPr>
          <a:xfrm>
            <a:off x="8100000" y="4235507"/>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14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37" name="object 37"/>
          <p:cNvSpPr txBox="1"/>
          <p:nvPr/>
        </p:nvSpPr>
        <p:spPr>
          <a:xfrm>
            <a:off x="5904000" y="4106412"/>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24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38" name="object 38"/>
          <p:cNvSpPr txBox="1"/>
          <p:nvPr/>
        </p:nvSpPr>
        <p:spPr>
          <a:xfrm>
            <a:off x="7128000" y="4064688"/>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27</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39" name="object 39"/>
          <p:cNvSpPr txBox="1"/>
          <p:nvPr/>
        </p:nvSpPr>
        <p:spPr>
          <a:xfrm>
            <a:off x="8280000" y="3959486"/>
            <a:ext cx="226060"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panose="020B0604030504040204" pitchFamily="34" charset="0"/>
                <a:ea typeface="Tahoma" panose="020B0604030504040204" pitchFamily="34" charset="0"/>
                <a:cs typeface="Tahoma" panose="020B0604030504040204" pitchFamily="34" charset="0"/>
              </a:rPr>
              <a:t>35</a:t>
            </a:r>
            <a:endParaRPr sz="14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object 40"/>
          <p:cNvGrpSpPr/>
          <p:nvPr/>
        </p:nvGrpSpPr>
        <p:grpSpPr>
          <a:xfrm>
            <a:off x="1700783" y="5411410"/>
            <a:ext cx="104139" cy="870585"/>
            <a:chOff x="1700783" y="5675376"/>
            <a:chExt cx="104139" cy="870585"/>
          </a:xfrm>
        </p:grpSpPr>
        <p:pic>
          <p:nvPicPr>
            <p:cNvPr id="41" name="object 41"/>
            <p:cNvPicPr/>
            <p:nvPr/>
          </p:nvPicPr>
          <p:blipFill>
            <a:blip r:embed="rId5" cstate="print"/>
            <a:stretch>
              <a:fillRect/>
            </a:stretch>
          </p:blipFill>
          <p:spPr>
            <a:xfrm>
              <a:off x="1700783" y="5675376"/>
              <a:ext cx="103631" cy="105155"/>
            </a:xfrm>
            <a:prstGeom prst="rect">
              <a:avLst/>
            </a:prstGeom>
          </p:spPr>
        </p:pic>
        <p:pic>
          <p:nvPicPr>
            <p:cNvPr id="42" name="object 42"/>
            <p:cNvPicPr/>
            <p:nvPr/>
          </p:nvPicPr>
          <p:blipFill>
            <a:blip r:embed="rId6" cstate="print"/>
            <a:stretch>
              <a:fillRect/>
            </a:stretch>
          </p:blipFill>
          <p:spPr>
            <a:xfrm>
              <a:off x="1700783" y="5867400"/>
              <a:ext cx="103631" cy="103631"/>
            </a:xfrm>
            <a:prstGeom prst="rect">
              <a:avLst/>
            </a:prstGeom>
          </p:spPr>
        </p:pic>
        <p:pic>
          <p:nvPicPr>
            <p:cNvPr id="43" name="object 43"/>
            <p:cNvPicPr/>
            <p:nvPr/>
          </p:nvPicPr>
          <p:blipFill>
            <a:blip r:embed="rId7" cstate="print"/>
            <a:stretch>
              <a:fillRect/>
            </a:stretch>
          </p:blipFill>
          <p:spPr>
            <a:xfrm>
              <a:off x="1700783" y="6057900"/>
              <a:ext cx="103631" cy="105155"/>
            </a:xfrm>
            <a:prstGeom prst="rect">
              <a:avLst/>
            </a:prstGeom>
          </p:spPr>
        </p:pic>
        <p:pic>
          <p:nvPicPr>
            <p:cNvPr id="44" name="object 44"/>
            <p:cNvPicPr/>
            <p:nvPr/>
          </p:nvPicPr>
          <p:blipFill>
            <a:blip r:embed="rId8" cstate="print"/>
            <a:stretch>
              <a:fillRect/>
            </a:stretch>
          </p:blipFill>
          <p:spPr>
            <a:xfrm>
              <a:off x="1700783" y="6249923"/>
              <a:ext cx="103631" cy="105155"/>
            </a:xfrm>
            <a:prstGeom prst="rect">
              <a:avLst/>
            </a:prstGeom>
          </p:spPr>
        </p:pic>
        <p:pic>
          <p:nvPicPr>
            <p:cNvPr id="45" name="object 45"/>
            <p:cNvPicPr/>
            <p:nvPr/>
          </p:nvPicPr>
          <p:blipFill>
            <a:blip r:embed="rId9" cstate="print"/>
            <a:stretch>
              <a:fillRect/>
            </a:stretch>
          </p:blipFill>
          <p:spPr>
            <a:xfrm>
              <a:off x="1700783" y="6441947"/>
              <a:ext cx="103631" cy="103631"/>
            </a:xfrm>
            <a:prstGeom prst="rect">
              <a:avLst/>
            </a:prstGeom>
          </p:spPr>
        </p:pic>
      </p:grpSp>
      <p:grpSp>
        <p:nvGrpSpPr>
          <p:cNvPr id="47" name="Группа 46">
            <a:extLst>
              <a:ext uri="{FF2B5EF4-FFF2-40B4-BE49-F238E27FC236}">
                <a16:creationId xmlns:a16="http://schemas.microsoft.com/office/drawing/2014/main" id="{2DB2653D-C288-AA69-256E-0B67FB97CD46}"/>
              </a:ext>
            </a:extLst>
          </p:cNvPr>
          <p:cNvGrpSpPr/>
          <p:nvPr/>
        </p:nvGrpSpPr>
        <p:grpSpPr>
          <a:xfrm>
            <a:off x="6111492" y="-34324"/>
            <a:ext cx="3091942" cy="1777508"/>
            <a:chOff x="6111492" y="-34324"/>
            <a:chExt cx="3091942" cy="1777508"/>
          </a:xfrm>
        </p:grpSpPr>
        <p:sp>
          <p:nvSpPr>
            <p:cNvPr id="48" name="Хорда 47">
              <a:extLst>
                <a:ext uri="{FF2B5EF4-FFF2-40B4-BE49-F238E27FC236}">
                  <a16:creationId xmlns:a16="http://schemas.microsoft.com/office/drawing/2014/main" id="{E169BE0E-A9E8-D9D9-AC49-501882420C4D}"/>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a:extLst>
                <a:ext uri="{FF2B5EF4-FFF2-40B4-BE49-F238E27FC236}">
                  <a16:creationId xmlns:a16="http://schemas.microsoft.com/office/drawing/2014/main" id="{5D5B6369-E36C-500E-2201-38DCE4E884CE}"/>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 name="Рисунок 49">
              <a:extLst>
                <a:ext uri="{FF2B5EF4-FFF2-40B4-BE49-F238E27FC236}">
                  <a16:creationId xmlns:a16="http://schemas.microsoft.com/office/drawing/2014/main" id="{FC27434B-0FB0-ED11-06D4-3BE9761B32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685800"/>
            <a:ext cx="6047105" cy="1001394"/>
          </a:xfrm>
          <a:prstGeom prst="rect">
            <a:avLst/>
          </a:prstGeom>
        </p:spPr>
        <p:txBody>
          <a:bodyPr vert="horz" wrap="square" lIns="0" tIns="13335" rIns="0" bIns="0" rtlCol="0">
            <a:spAutoFit/>
          </a:bodyPr>
          <a:lstStyle/>
          <a:p>
            <a:pPr marL="12700">
              <a:lnSpc>
                <a:spcPts val="3840"/>
              </a:lnSpc>
              <a:spcBef>
                <a:spcPts val="105"/>
              </a:spcBef>
            </a:pPr>
            <a:r>
              <a:rPr spc="-30" dirty="0"/>
              <a:t>Динамика</a:t>
            </a:r>
          </a:p>
          <a:p>
            <a:pPr marL="12700">
              <a:lnSpc>
                <a:spcPct val="100000"/>
              </a:lnSpc>
            </a:pPr>
            <a:r>
              <a:rPr lang="ru-RU" spc="15" dirty="0"/>
              <a:t>научной</a:t>
            </a:r>
            <a:r>
              <a:rPr spc="-95" dirty="0"/>
              <a:t> </a:t>
            </a:r>
            <a:r>
              <a:rPr spc="-30" dirty="0"/>
              <a:t>деятельности</a:t>
            </a:r>
          </a:p>
        </p:txBody>
      </p:sp>
      <p:sp>
        <p:nvSpPr>
          <p:cNvPr id="9" name="object 14">
            <a:extLst>
              <a:ext uri="{FF2B5EF4-FFF2-40B4-BE49-F238E27FC236}">
                <a16:creationId xmlns:a16="http://schemas.microsoft.com/office/drawing/2014/main" id="{0785DC19-F45E-742E-5AAC-01F7A3FBEF03}"/>
              </a:ext>
            </a:extLst>
          </p:cNvPr>
          <p:cNvSpPr txBox="1"/>
          <p:nvPr/>
        </p:nvSpPr>
        <p:spPr>
          <a:xfrm>
            <a:off x="1617100" y="4038600"/>
            <a:ext cx="270996"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27</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object 14">
            <a:extLst>
              <a:ext uri="{FF2B5EF4-FFF2-40B4-BE49-F238E27FC236}">
                <a16:creationId xmlns:a16="http://schemas.microsoft.com/office/drawing/2014/main" id="{F0988066-280F-9EDD-9A68-B7E05E36A817}"/>
              </a:ext>
            </a:extLst>
          </p:cNvPr>
          <p:cNvSpPr txBox="1"/>
          <p:nvPr/>
        </p:nvSpPr>
        <p:spPr>
          <a:xfrm>
            <a:off x="1862604" y="4267532"/>
            <a:ext cx="270996"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8</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1" name="object 14">
            <a:extLst>
              <a:ext uri="{FF2B5EF4-FFF2-40B4-BE49-F238E27FC236}">
                <a16:creationId xmlns:a16="http://schemas.microsoft.com/office/drawing/2014/main" id="{535605A0-4A90-5747-A92F-924E5465CD9C}"/>
              </a:ext>
            </a:extLst>
          </p:cNvPr>
          <p:cNvSpPr txBox="1"/>
          <p:nvPr/>
        </p:nvSpPr>
        <p:spPr>
          <a:xfrm>
            <a:off x="1998000" y="4343400"/>
            <a:ext cx="21931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7</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2" name="object 14">
            <a:extLst>
              <a:ext uri="{FF2B5EF4-FFF2-40B4-BE49-F238E27FC236}">
                <a16:creationId xmlns:a16="http://schemas.microsoft.com/office/drawing/2014/main" id="{F4A8C93A-F9A3-1252-8888-E1EABDF0B900}"/>
              </a:ext>
            </a:extLst>
          </p:cNvPr>
          <p:cNvSpPr txBox="1"/>
          <p:nvPr/>
        </p:nvSpPr>
        <p:spPr>
          <a:xfrm>
            <a:off x="2133600" y="42672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10</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3" name="object 14">
            <a:extLst>
              <a:ext uri="{FF2B5EF4-FFF2-40B4-BE49-F238E27FC236}">
                <a16:creationId xmlns:a16="http://schemas.microsoft.com/office/drawing/2014/main" id="{84B7FD88-7BC5-655E-09E3-F1FA77DEA04A}"/>
              </a:ext>
            </a:extLst>
          </p:cNvPr>
          <p:cNvSpPr txBox="1"/>
          <p:nvPr/>
        </p:nvSpPr>
        <p:spPr>
          <a:xfrm>
            <a:off x="2394000" y="43920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5</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4" name="object 14">
            <a:extLst>
              <a:ext uri="{FF2B5EF4-FFF2-40B4-BE49-F238E27FC236}">
                <a16:creationId xmlns:a16="http://schemas.microsoft.com/office/drawing/2014/main" id="{90BAEC32-3776-C45A-3616-9E99DC0D8D70}"/>
              </a:ext>
            </a:extLst>
          </p:cNvPr>
          <p:cNvSpPr txBox="1"/>
          <p:nvPr/>
        </p:nvSpPr>
        <p:spPr>
          <a:xfrm>
            <a:off x="2808000" y="3960000"/>
            <a:ext cx="270996"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34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5" name="object 14">
            <a:extLst>
              <a:ext uri="{FF2B5EF4-FFF2-40B4-BE49-F238E27FC236}">
                <a16:creationId xmlns:a16="http://schemas.microsoft.com/office/drawing/2014/main" id="{EEDEB7C5-ADE1-5B87-9332-D6017BAB5C1F}"/>
              </a:ext>
            </a:extLst>
          </p:cNvPr>
          <p:cNvSpPr txBox="1"/>
          <p:nvPr/>
        </p:nvSpPr>
        <p:spPr>
          <a:xfrm>
            <a:off x="2988000" y="4284000"/>
            <a:ext cx="270996"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10</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6" name="object 14">
            <a:extLst>
              <a:ext uri="{FF2B5EF4-FFF2-40B4-BE49-F238E27FC236}">
                <a16:creationId xmlns:a16="http://schemas.microsoft.com/office/drawing/2014/main" id="{A820B5EA-4ED9-795B-C2E9-00B792701AB2}"/>
              </a:ext>
            </a:extLst>
          </p:cNvPr>
          <p:cNvSpPr txBox="1"/>
          <p:nvPr/>
        </p:nvSpPr>
        <p:spPr>
          <a:xfrm>
            <a:off x="3240000" y="4356000"/>
            <a:ext cx="21931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8</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7" name="object 14">
            <a:extLst>
              <a:ext uri="{FF2B5EF4-FFF2-40B4-BE49-F238E27FC236}">
                <a16:creationId xmlns:a16="http://schemas.microsoft.com/office/drawing/2014/main" id="{7A0AF4DD-BEB6-25E7-8AC2-7912AFC2ECF8}"/>
              </a:ext>
            </a:extLst>
          </p:cNvPr>
          <p:cNvSpPr txBox="1"/>
          <p:nvPr/>
        </p:nvSpPr>
        <p:spPr>
          <a:xfrm>
            <a:off x="3348000" y="42840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11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8" name="object 14">
            <a:extLst>
              <a:ext uri="{FF2B5EF4-FFF2-40B4-BE49-F238E27FC236}">
                <a16:creationId xmlns:a16="http://schemas.microsoft.com/office/drawing/2014/main" id="{57405071-3212-0585-EA24-545AA007B6C7}"/>
              </a:ext>
            </a:extLst>
          </p:cNvPr>
          <p:cNvSpPr txBox="1"/>
          <p:nvPr/>
        </p:nvSpPr>
        <p:spPr>
          <a:xfrm>
            <a:off x="3564000" y="43560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7</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59" name="object 14">
            <a:extLst>
              <a:ext uri="{FF2B5EF4-FFF2-40B4-BE49-F238E27FC236}">
                <a16:creationId xmlns:a16="http://schemas.microsoft.com/office/drawing/2014/main" id="{983BDD56-5C2A-CE99-88E0-2A07A77C243A}"/>
              </a:ext>
            </a:extLst>
          </p:cNvPr>
          <p:cNvSpPr txBox="1"/>
          <p:nvPr/>
        </p:nvSpPr>
        <p:spPr>
          <a:xfrm>
            <a:off x="3910553" y="3060000"/>
            <a:ext cx="385124"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104</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0" name="object 14">
            <a:extLst>
              <a:ext uri="{FF2B5EF4-FFF2-40B4-BE49-F238E27FC236}">
                <a16:creationId xmlns:a16="http://schemas.microsoft.com/office/drawing/2014/main" id="{21EFC857-6B8A-64DD-768C-78EDE2E85FB8}"/>
              </a:ext>
            </a:extLst>
          </p:cNvPr>
          <p:cNvSpPr txBox="1"/>
          <p:nvPr/>
        </p:nvSpPr>
        <p:spPr>
          <a:xfrm>
            <a:off x="4176000" y="4032000"/>
            <a:ext cx="385124"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31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1" name="object 14">
            <a:extLst>
              <a:ext uri="{FF2B5EF4-FFF2-40B4-BE49-F238E27FC236}">
                <a16:creationId xmlns:a16="http://schemas.microsoft.com/office/drawing/2014/main" id="{41FBE8EA-F3AC-AFED-B883-CF1DF41DE2DD}"/>
              </a:ext>
            </a:extLst>
          </p:cNvPr>
          <p:cNvSpPr txBox="1"/>
          <p:nvPr/>
        </p:nvSpPr>
        <p:spPr>
          <a:xfrm>
            <a:off x="4356000" y="4104000"/>
            <a:ext cx="219315"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25</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2" name="object 14">
            <a:extLst>
              <a:ext uri="{FF2B5EF4-FFF2-40B4-BE49-F238E27FC236}">
                <a16:creationId xmlns:a16="http://schemas.microsoft.com/office/drawing/2014/main" id="{920A9190-0A67-292B-79DD-5EA24A4B7B88}"/>
              </a:ext>
            </a:extLst>
          </p:cNvPr>
          <p:cNvSpPr txBox="1"/>
          <p:nvPr/>
        </p:nvSpPr>
        <p:spPr>
          <a:xfrm>
            <a:off x="4541181" y="42840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12</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3" name="object 14">
            <a:extLst>
              <a:ext uri="{FF2B5EF4-FFF2-40B4-BE49-F238E27FC236}">
                <a16:creationId xmlns:a16="http://schemas.microsoft.com/office/drawing/2014/main" id="{CBE198D7-182A-B1E1-075C-9DAA1B15AA7B}"/>
              </a:ext>
            </a:extLst>
          </p:cNvPr>
          <p:cNvSpPr txBox="1"/>
          <p:nvPr/>
        </p:nvSpPr>
        <p:spPr>
          <a:xfrm>
            <a:off x="4752000" y="4176000"/>
            <a:ext cx="227619" cy="228268"/>
          </a:xfrm>
          <a:prstGeom prst="rect">
            <a:avLst/>
          </a:prstGeom>
        </p:spPr>
        <p:txBody>
          <a:bodyPr vert="horz" wrap="square" lIns="0" tIns="12700" rIns="0" bIns="0" rtlCol="0">
            <a:spAutoFit/>
          </a:bodyPr>
          <a:lstStyle/>
          <a:p>
            <a:pPr marL="12700">
              <a:lnSpc>
                <a:spcPct val="100000"/>
              </a:lnSpc>
              <a:spcBef>
                <a:spcPts val="100"/>
              </a:spcBef>
            </a:pPr>
            <a:r>
              <a:rPr lang="ru-RU" sz="1400" spc="-5" dirty="0">
                <a:latin typeface="Tahoma" panose="020B0604030504040204" pitchFamily="34" charset="0"/>
                <a:ea typeface="Tahoma" panose="020B0604030504040204" pitchFamily="34" charset="0"/>
                <a:cs typeface="Tahoma" panose="020B0604030504040204" pitchFamily="34" charset="0"/>
              </a:rPr>
              <a:t>21</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9" name="object 22">
            <a:extLst>
              <a:ext uri="{FF2B5EF4-FFF2-40B4-BE49-F238E27FC236}">
                <a16:creationId xmlns:a16="http://schemas.microsoft.com/office/drawing/2014/main" id="{1962DF02-C275-1A97-66B3-E763CAE6539E}"/>
              </a:ext>
            </a:extLst>
          </p:cNvPr>
          <p:cNvSpPr txBox="1"/>
          <p:nvPr/>
        </p:nvSpPr>
        <p:spPr>
          <a:xfrm>
            <a:off x="5541010" y="4068000"/>
            <a:ext cx="326390" cy="228909"/>
          </a:xfrm>
          <a:prstGeom prst="rect">
            <a:avLst/>
          </a:prstGeom>
        </p:spPr>
        <p:txBody>
          <a:bodyPr vert="horz" wrap="square" lIns="0" tIns="13335" rIns="0" bIns="0" rtlCol="0">
            <a:spAutoFit/>
          </a:bodyPr>
          <a:lstStyle/>
          <a:p>
            <a:pPr marL="12700">
              <a:lnSpc>
                <a:spcPct val="100000"/>
              </a:lnSpc>
              <a:spcBef>
                <a:spcPts val="105"/>
              </a:spcBef>
            </a:pPr>
            <a:r>
              <a:rPr lang="ru-RU" sz="1400" spc="5" dirty="0">
                <a:latin typeface="Tahoma" panose="020B0604030504040204" pitchFamily="34" charset="0"/>
                <a:ea typeface="Tahoma" panose="020B0604030504040204" pitchFamily="34" charset="0"/>
                <a:cs typeface="Tahoma" panose="020B0604030504040204" pitchFamily="34" charset="0"/>
              </a:rPr>
              <a:t>29</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70" name="object 24">
            <a:extLst>
              <a:ext uri="{FF2B5EF4-FFF2-40B4-BE49-F238E27FC236}">
                <a16:creationId xmlns:a16="http://schemas.microsoft.com/office/drawing/2014/main" id="{DAB03CEB-9B44-88B8-F241-27BBCCDFDCF5}"/>
              </a:ext>
            </a:extLst>
          </p:cNvPr>
          <p:cNvSpPr txBox="1"/>
          <p:nvPr/>
        </p:nvSpPr>
        <p:spPr>
          <a:xfrm>
            <a:off x="7920000" y="3816000"/>
            <a:ext cx="326390" cy="228909"/>
          </a:xfrm>
          <a:prstGeom prst="rect">
            <a:avLst/>
          </a:prstGeom>
        </p:spPr>
        <p:txBody>
          <a:bodyPr vert="horz" wrap="square" lIns="0" tIns="13335" rIns="0" bIns="0" rtlCol="0">
            <a:spAutoFit/>
          </a:bodyPr>
          <a:lstStyle/>
          <a:p>
            <a:pPr marL="12700">
              <a:lnSpc>
                <a:spcPct val="100000"/>
              </a:lnSpc>
              <a:spcBef>
                <a:spcPts val="105"/>
              </a:spcBef>
            </a:pPr>
            <a:r>
              <a:rPr lang="ru-RU" sz="1400" spc="5" dirty="0">
                <a:latin typeface="Tahoma" panose="020B0604030504040204" pitchFamily="34" charset="0"/>
                <a:ea typeface="Tahoma" panose="020B0604030504040204" pitchFamily="34" charset="0"/>
                <a:cs typeface="Tahoma" panose="020B0604030504040204" pitchFamily="34" charset="0"/>
              </a:rPr>
              <a:t>48</a:t>
            </a:r>
            <a:endParaRPr sz="1400" dirty="0">
              <a:latin typeface="Tahoma" panose="020B0604030504040204" pitchFamily="34" charset="0"/>
              <a:ea typeface="Tahoma" panose="020B0604030504040204" pitchFamily="34" charset="0"/>
              <a:cs typeface="Tahoma" panose="020B0604030504040204" pitchFamily="34" charset="0"/>
            </a:endParaRPr>
          </a:p>
        </p:txBody>
      </p:sp>
      <p:pic>
        <p:nvPicPr>
          <p:cNvPr id="12" name="Рисунок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400" y="2262260"/>
            <a:ext cx="8077200" cy="40193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628458" y="2438400"/>
            <a:ext cx="6649084" cy="4023409"/>
          </a:xfrm>
          <a:prstGeom prst="rect">
            <a:avLst/>
          </a:prstGeom>
        </p:spPr>
        <p:txBody>
          <a:bodyPr vert="horz" wrap="square" lIns="0" tIns="55880" rIns="0" bIns="0" rtlCol="0">
            <a:spAutoFit/>
          </a:bodyPr>
          <a:lstStyle/>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расширение</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спектра</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социально-направленных</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образовательных</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39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культурно-просветительских</a:t>
            </a:r>
            <a:r>
              <a:rPr lang="ru-RU" sz="1400" spc="-7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программ</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проектов</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для</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различных </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социальных</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групп;</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10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ов</a:t>
            </a:r>
            <a:r>
              <a:rPr lang="ru-RU" sz="1400" spc="-155" dirty="0">
                <a:solidFill>
                  <a:srgbClr val="3E3E3E"/>
                </a:solidFill>
                <a:latin typeface="Tahoma" panose="020B0604030504040204" pitchFamily="34" charset="0"/>
                <a:ea typeface="Tahoma" panose="020B0604030504040204" pitchFamily="34" charset="0"/>
                <a:cs typeface="Tahoma" panose="020B0604030504040204" pitchFamily="34" charset="0"/>
              </a:rPr>
              <a:t>л</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ч</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н</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н</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ов</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ой</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а</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т</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ор</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ии</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т</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ом</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ч</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сл</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м</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ол</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ж</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70" dirty="0">
                <a:solidFill>
                  <a:srgbClr val="3E3E3E"/>
                </a:solidFill>
                <a:latin typeface="Tahoma" panose="020B0604030504040204" pitchFamily="34" charset="0"/>
                <a:ea typeface="Tahoma" panose="020B0604030504040204" pitchFamily="34" charset="0"/>
                <a:cs typeface="Tahoma" panose="020B0604030504040204" pitchFamily="34" charset="0"/>
              </a:rPr>
              <a:t>п</a:t>
            </a:r>
            <a:r>
              <a:rPr lang="ru-RU" sz="1400" spc="70" dirty="0">
                <a:solidFill>
                  <a:srgbClr val="3E3E3E"/>
                </a:solidFill>
                <a:latin typeface="Tahoma" panose="020B0604030504040204" pitchFamily="34" charset="0"/>
                <a:ea typeface="Tahoma" panose="020B0604030504040204" pitchFamily="34" charset="0"/>
                <a:cs typeface="Tahoma" panose="020B0604030504040204" pitchFamily="34" charset="0"/>
              </a:rPr>
              <a:t>осе</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щ</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н</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е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концертов</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академической</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музыки;</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продолжение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наращивание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сотрудничества </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со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стратегическими </a:t>
            </a:r>
            <a:r>
              <a:rPr lang="ru-RU" sz="1400" spc="-40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партнерами</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Академии;</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160" dirty="0">
                <a:solidFill>
                  <a:srgbClr val="3E3E3E"/>
                </a:solidFill>
                <a:latin typeface="Tahoma" panose="020B0604030504040204" pitchFamily="34" charset="0"/>
                <a:ea typeface="Tahoma" panose="020B0604030504040204" pitchFamily="34" charset="0"/>
                <a:cs typeface="Tahoma" panose="020B0604030504040204" pitchFamily="34" charset="0"/>
              </a:rPr>
              <a:t>с</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з</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дание</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spc="160" dirty="0">
                <a:solidFill>
                  <a:srgbClr val="3E3E3E"/>
                </a:solidFill>
                <a:latin typeface="Tahoma" panose="020B0604030504040204" pitchFamily="34" charset="0"/>
                <a:ea typeface="Tahoma" panose="020B0604030504040204" pitchFamily="34" charset="0"/>
                <a:cs typeface="Tahoma" panose="020B0604030504040204" pitchFamily="34" charset="0"/>
              </a:rPr>
              <a:t>с</a:t>
            </a:r>
            <a:r>
              <a:rPr lang="ru-RU" sz="1400" spc="-155" dirty="0">
                <a:solidFill>
                  <a:srgbClr val="3E3E3E"/>
                </a:solidFill>
                <a:latin typeface="Tahoma" panose="020B0604030504040204" pitchFamily="34" charset="0"/>
                <a:ea typeface="Tahoma" panose="020B0604030504040204" pitchFamily="34" charset="0"/>
                <a:cs typeface="Tahoma" panose="020B0604030504040204" pitchFamily="34" charset="0"/>
              </a:rPr>
              <a:t>л</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10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й</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155" dirty="0">
                <a:solidFill>
                  <a:srgbClr val="3E3E3E"/>
                </a:solidFill>
                <a:latin typeface="Tahoma" panose="020B0604030504040204" pitchFamily="34" charset="0"/>
                <a:ea typeface="Tahoma" panose="020B0604030504040204" pitchFamily="34" charset="0"/>
                <a:cs typeface="Tahoma" panose="020B0604030504040204" pitchFamily="34" charset="0"/>
              </a:rPr>
              <a:t>л</a:t>
            </a:r>
            <a:r>
              <a:rPr lang="ru-RU" sz="1400" spc="-125" dirty="0">
                <a:solidFill>
                  <a:srgbClr val="3E3E3E"/>
                </a:solidFill>
                <a:latin typeface="Tahoma" panose="020B0604030504040204" pitchFamily="34" charset="0"/>
                <a:ea typeface="Tahoma" panose="020B0604030504040204" pitchFamily="34" charset="0"/>
                <a:cs typeface="Tahoma" panose="020B0604030504040204" pitchFamily="34" charset="0"/>
              </a:rPr>
              <a:t>я</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при</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155" dirty="0">
                <a:solidFill>
                  <a:srgbClr val="3E3E3E"/>
                </a:solidFill>
                <a:latin typeface="Tahoma" panose="020B0604030504040204" pitchFamily="34" charset="0"/>
                <a:ea typeface="Tahoma" panose="020B0604030504040204" pitchFamily="34" charset="0"/>
                <a:cs typeface="Tahoma" panose="020B0604030504040204" pitchFamily="34" charset="0"/>
              </a:rPr>
              <a:t>л</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ч</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ни</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я</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ар</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нн</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й</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м</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155" dirty="0">
                <a:solidFill>
                  <a:srgbClr val="3E3E3E"/>
                </a:solidFill>
                <a:latin typeface="Tahoma" panose="020B0604030504040204" pitchFamily="34" charset="0"/>
                <a:ea typeface="Tahoma" panose="020B0604030504040204" pitchFamily="34" charset="0"/>
                <a:cs typeface="Tahoma" panose="020B0604030504040204" pitchFamily="34" charset="0"/>
              </a:rPr>
              <a:t>л</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од</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114" dirty="0">
                <a:solidFill>
                  <a:srgbClr val="3E3E3E"/>
                </a:solidFill>
                <a:latin typeface="Tahoma" panose="020B0604030504040204" pitchFamily="34" charset="0"/>
                <a:ea typeface="Tahoma" panose="020B0604030504040204" pitchFamily="34" charset="0"/>
                <a:cs typeface="Tahoma" panose="020B0604030504040204" pitchFamily="34" charset="0"/>
              </a:rPr>
              <a:t>ж</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к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проводимым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вузом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творческим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просветительским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общественно-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значимым</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мероприятиям,</a:t>
            </a:r>
            <a:r>
              <a:rPr lang="ru-RU" sz="1400" spc="-7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том</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числе</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на</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базе</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других</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учреждений;</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увеличение</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числа</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мероприятий,</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организуемых</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Академией;</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проведение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фестивалей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концертов,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приуроченных </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к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памятным </a:t>
            </a:r>
            <a:r>
              <a:rPr lang="ru-RU" sz="1400" spc="-7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40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праздничным</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датам;</a:t>
            </a:r>
          </a:p>
          <a:p>
            <a:pPr marL="355600" marR="59690" indent="-343535" algn="just">
              <a:lnSpc>
                <a:spcPct val="114000"/>
              </a:lnSpc>
              <a:spcBef>
                <a:spcPts val="440"/>
              </a:spcBef>
              <a:buClr>
                <a:srgbClr val="002060"/>
              </a:buClr>
              <a:buFont typeface="Wingdings" panose="05000000000000000000" pitchFamily="2" charset="2"/>
              <a:buChar char="Ø"/>
              <a:tabLst>
                <a:tab pos="354965" algn="l"/>
              </a:tabLst>
            </a:pP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укрепление</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связей </a:t>
            </a:r>
            <a:r>
              <a:rPr lang="ru-RU" sz="1400" spc="160" dirty="0">
                <a:solidFill>
                  <a:srgbClr val="3E3E3E"/>
                </a:solidFill>
                <a:latin typeface="Tahoma" panose="020B0604030504040204" pitchFamily="34" charset="0"/>
                <a:ea typeface="Tahoma" panose="020B0604030504040204" pitchFamily="34" charset="0"/>
                <a:cs typeface="Tahoma" panose="020B0604030504040204" pitchFamily="34" charset="0"/>
              </a:rPr>
              <a:t>с</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музыкальными</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учебными</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заведениями</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России и другими </a:t>
            </a:r>
            <a:r>
              <a:rPr lang="ru-RU" sz="1400" spc="-39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странами</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90600" y="676275"/>
            <a:ext cx="7871233" cy="1000125"/>
          </a:xfrm>
          <a:prstGeom prst="rect">
            <a:avLst/>
          </a:prstGeom>
        </p:spPr>
        <p:txBody>
          <a:bodyPr vert="horz" wrap="square" lIns="0" tIns="26670" rIns="0" bIns="0" rtlCol="0">
            <a:spAutoFit/>
          </a:bodyPr>
          <a:lstStyle/>
          <a:p>
            <a:pPr marL="12700" marR="5080">
              <a:lnSpc>
                <a:spcPts val="3829"/>
              </a:lnSpc>
              <a:spcBef>
                <a:spcPts val="210"/>
              </a:spcBef>
            </a:pPr>
            <a:r>
              <a:rPr spc="-70" dirty="0"/>
              <a:t>Исполнительская</a:t>
            </a:r>
            <a:r>
              <a:rPr spc="-15" dirty="0"/>
              <a:t> </a:t>
            </a:r>
            <a:r>
              <a:rPr spc="-165" dirty="0"/>
              <a:t>и</a:t>
            </a:r>
            <a:r>
              <a:rPr spc="-40" dirty="0"/>
              <a:t> </a:t>
            </a:r>
            <a:r>
              <a:rPr spc="-5" dirty="0"/>
              <a:t>творческая </a:t>
            </a:r>
            <a:r>
              <a:rPr spc="-919" dirty="0"/>
              <a:t> </a:t>
            </a:r>
            <a:r>
              <a:rPr spc="-55" dirty="0"/>
              <a:t>деятельность:</a:t>
            </a:r>
            <a:r>
              <a:rPr spc="-40" dirty="0"/>
              <a:t> </a:t>
            </a:r>
            <a:r>
              <a:rPr spc="-80" dirty="0"/>
              <a:t>цели</a:t>
            </a:r>
            <a:r>
              <a:rPr spc="-25" dirty="0"/>
              <a:t> </a:t>
            </a:r>
            <a:r>
              <a:rPr spc="-165" dirty="0"/>
              <a:t>и</a:t>
            </a:r>
            <a:r>
              <a:rPr spc="-45" dirty="0"/>
              <a:t> </a:t>
            </a:r>
            <a:r>
              <a:rPr spc="-35" dirty="0"/>
              <a:t>задачи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aphicFrame>
        <p:nvGraphicFramePr>
          <p:cNvPr id="12" name="object 12"/>
          <p:cNvGraphicFramePr>
            <a:graphicFrameLocks noGrp="1"/>
          </p:cNvGraphicFramePr>
          <p:nvPr>
            <p:extLst>
              <p:ext uri="{D42A27DB-BD31-4B8C-83A1-F6EECF244321}">
                <p14:modId xmlns:p14="http://schemas.microsoft.com/office/powerpoint/2010/main" val="159777004"/>
              </p:ext>
            </p:extLst>
          </p:nvPr>
        </p:nvGraphicFramePr>
        <p:xfrm>
          <a:off x="609600" y="2318463"/>
          <a:ext cx="8762998" cy="4006136"/>
        </p:xfrm>
        <a:graphic>
          <a:graphicData uri="http://schemas.openxmlformats.org/drawingml/2006/table">
            <a:tbl>
              <a:tblPr lastCol="1" bandRow="1">
                <a:tableStyleId>{35758FB7-9AC5-4552-8A53-C91805E547FA}</a:tableStyleId>
              </a:tblPr>
              <a:tblGrid>
                <a:gridCol w="1295400">
                  <a:extLst>
                    <a:ext uri="{9D8B030D-6E8A-4147-A177-3AD203B41FA5}">
                      <a16:colId xmlns:a16="http://schemas.microsoft.com/office/drawing/2014/main" val="20000"/>
                    </a:ext>
                  </a:extLst>
                </a:gridCol>
                <a:gridCol w="1364527">
                  <a:extLst>
                    <a:ext uri="{9D8B030D-6E8A-4147-A177-3AD203B41FA5}">
                      <a16:colId xmlns:a16="http://schemas.microsoft.com/office/drawing/2014/main" val="20001"/>
                    </a:ext>
                  </a:extLst>
                </a:gridCol>
                <a:gridCol w="842939">
                  <a:extLst>
                    <a:ext uri="{9D8B030D-6E8A-4147-A177-3AD203B41FA5}">
                      <a16:colId xmlns:a16="http://schemas.microsoft.com/office/drawing/2014/main" val="20002"/>
                    </a:ext>
                  </a:extLst>
                </a:gridCol>
                <a:gridCol w="1144283">
                  <a:extLst>
                    <a:ext uri="{9D8B030D-6E8A-4147-A177-3AD203B41FA5}">
                      <a16:colId xmlns:a16="http://schemas.microsoft.com/office/drawing/2014/main" val="20003"/>
                    </a:ext>
                  </a:extLst>
                </a:gridCol>
                <a:gridCol w="834016">
                  <a:extLst>
                    <a:ext uri="{9D8B030D-6E8A-4147-A177-3AD203B41FA5}">
                      <a16:colId xmlns:a16="http://schemas.microsoft.com/office/drawing/2014/main" val="20004"/>
                    </a:ext>
                  </a:extLst>
                </a:gridCol>
                <a:gridCol w="1144283">
                  <a:extLst>
                    <a:ext uri="{9D8B030D-6E8A-4147-A177-3AD203B41FA5}">
                      <a16:colId xmlns:a16="http://schemas.microsoft.com/office/drawing/2014/main" val="20005"/>
                    </a:ext>
                  </a:extLst>
                </a:gridCol>
                <a:gridCol w="1020038">
                  <a:extLst>
                    <a:ext uri="{9D8B030D-6E8A-4147-A177-3AD203B41FA5}">
                      <a16:colId xmlns:a16="http://schemas.microsoft.com/office/drawing/2014/main" val="20006"/>
                    </a:ext>
                  </a:extLst>
                </a:gridCol>
                <a:gridCol w="1117512">
                  <a:extLst>
                    <a:ext uri="{9D8B030D-6E8A-4147-A177-3AD203B41FA5}">
                      <a16:colId xmlns:a16="http://schemas.microsoft.com/office/drawing/2014/main" val="20007"/>
                    </a:ext>
                  </a:extLst>
                </a:gridCol>
              </a:tblGrid>
              <a:tr h="2539505">
                <a:tc>
                  <a:txBody>
                    <a:bodyPr/>
                    <a:lstStyle/>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5"/>
                        </a:spcBef>
                      </a:pPr>
                      <a:r>
                        <a:rPr lang="ru-RU" sz="1050" b="0" spc="0" noProof="0" dirty="0">
                          <a:latin typeface="Tahoma" panose="020B0604030504040204" pitchFamily="34" charset="0"/>
                          <a:ea typeface="Tahoma" panose="020B0604030504040204" pitchFamily="34" charset="0"/>
                          <a:cs typeface="Tahoma" panose="020B0604030504040204" pitchFamily="34" charset="0"/>
                        </a:rPr>
                        <a:t>Учебный год</a:t>
                      </a:r>
                    </a:p>
                  </a:txBody>
                  <a:tcPr marL="0" marR="0" marT="0" marB="0" anchor="ctr"/>
                </a:tc>
                <a:tc>
                  <a:txBody>
                    <a:bodyPr/>
                    <a:lstStyle/>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marL="40005" marR="34290" indent="1270" algn="ctr">
                        <a:lnSpc>
                          <a:spcPct val="107100"/>
                        </a:lnSpc>
                      </a:pPr>
                      <a:r>
                        <a:rPr lang="ru-RU" sz="1050" b="0" spc="0" noProof="0" dirty="0">
                          <a:latin typeface="Tahoma" panose="020B0604030504040204" pitchFamily="34" charset="0"/>
                          <a:ea typeface="Tahoma" panose="020B0604030504040204" pitchFamily="34" charset="0"/>
                          <a:cs typeface="Tahoma" panose="020B0604030504040204" pitchFamily="34" charset="0"/>
                        </a:rPr>
                        <a:t>Численность НПР  Согласно  Приказам по ФГБОУ  ВО ДГМА имени  </a:t>
                      </a:r>
                      <a:r>
                        <a:rPr lang="ru-RU" sz="1050" b="0" spc="0" noProof="0" dirty="0" err="1">
                          <a:latin typeface="Tahoma" panose="020B0604030504040204" pitchFamily="34" charset="0"/>
                          <a:ea typeface="Tahoma" panose="020B0604030504040204" pitchFamily="34" charset="0"/>
                          <a:cs typeface="Tahoma" panose="020B0604030504040204" pitchFamily="34" charset="0"/>
                        </a:rPr>
                        <a:t>С.С.Прокофьева</a:t>
                      </a:r>
                      <a:r>
                        <a:rPr lang="ru-RU" sz="1050" b="0" spc="0" noProof="0" dirty="0">
                          <a:latin typeface="Tahoma" panose="020B0604030504040204" pitchFamily="34" charset="0"/>
                          <a:ea typeface="Tahoma" panose="020B0604030504040204" pitchFamily="34" charset="0"/>
                          <a:cs typeface="Tahoma" panose="020B0604030504040204" pitchFamily="34" charset="0"/>
                        </a:rPr>
                        <a:t>  на 01.09.</a:t>
                      </a:r>
                    </a:p>
                  </a:txBody>
                  <a:tcPr marL="0" marR="0" marT="0" marB="0" anchor="ctr"/>
                </a:tc>
                <a:tc>
                  <a:txBody>
                    <a:bodyPr/>
                    <a:lstStyle/>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marL="48260" marR="41910" algn="ctr">
                        <a:lnSpc>
                          <a:spcPct val="107000"/>
                        </a:lnSpc>
                      </a:pPr>
                      <a:r>
                        <a:rPr lang="ru-RU" sz="1050" b="0" spc="0" noProof="0" dirty="0">
                          <a:latin typeface="Tahoma" panose="020B0604030504040204" pitchFamily="34" charset="0"/>
                          <a:ea typeface="Tahoma" panose="020B0604030504040204" pitchFamily="34" charset="0"/>
                          <a:cs typeface="Tahoma" panose="020B0604030504040204" pitchFamily="34" charset="0"/>
                        </a:rPr>
                        <a:t>Количество  лауреатов  Открытых  конкурсов</a:t>
                      </a:r>
                    </a:p>
                  </a:txBody>
                  <a:tcPr marL="0" marR="0" marT="0" marB="0" anchor="ctr"/>
                </a:tc>
                <a:tc>
                  <a:txBody>
                    <a:bodyPr/>
                    <a:lstStyle/>
                    <a:p>
                      <a:pPr marL="50800" marR="44450" indent="1270" algn="ctr">
                        <a:lnSpc>
                          <a:spcPct val="107000"/>
                        </a:lnSpc>
                        <a:spcBef>
                          <a:spcPts val="865"/>
                        </a:spcBef>
                      </a:pPr>
                      <a:r>
                        <a:rPr lang="ru-RU" sz="1050" b="0" spc="0" noProof="0" dirty="0">
                          <a:latin typeface="Tahoma" panose="020B0604030504040204" pitchFamily="34" charset="0"/>
                          <a:ea typeface="Tahoma" panose="020B0604030504040204" pitchFamily="34" charset="0"/>
                          <a:cs typeface="Tahoma" panose="020B0604030504040204" pitchFamily="34" charset="0"/>
                        </a:rPr>
                        <a:t>Число  лауреатов  Открытых  конкурсов,  подготовленных  НПР в расчёте  на 100 НПР (в  приведённых к  целочисленным  значениям  ставок)</a:t>
                      </a:r>
                    </a:p>
                  </a:txBody>
                  <a:tcPr marL="0" marR="0" marT="109855" marB="0" anchor="ctr"/>
                </a:tc>
                <a:tc>
                  <a:txBody>
                    <a:bodyPr/>
                    <a:lstStyle/>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5"/>
                        </a:spcBef>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marL="40005" marR="34925" indent="1905" algn="ctr">
                        <a:lnSpc>
                          <a:spcPct val="106900"/>
                        </a:lnSpc>
                        <a:spcBef>
                          <a:spcPts val="5"/>
                        </a:spcBef>
                      </a:pPr>
                      <a:r>
                        <a:rPr lang="ru-RU" sz="1050" b="0" spc="0" noProof="0" dirty="0">
                          <a:latin typeface="Tahoma" panose="020B0604030504040204" pitchFamily="34" charset="0"/>
                          <a:ea typeface="Tahoma" panose="020B0604030504040204" pitchFamily="34" charset="0"/>
                          <a:cs typeface="Tahoma" panose="020B0604030504040204" pitchFamily="34" charset="0"/>
                        </a:rPr>
                        <a:t>Количество  лауреатов  Республика  </a:t>
                      </a:r>
                      <a:r>
                        <a:rPr lang="ru-RU" sz="1050" b="0" spc="0" noProof="0" dirty="0" err="1">
                          <a:latin typeface="Tahoma" panose="020B0604030504040204" pitchFamily="34" charset="0"/>
                          <a:ea typeface="Tahoma" panose="020B0604030504040204" pitchFamily="34" charset="0"/>
                          <a:cs typeface="Tahoma" panose="020B0604030504040204" pitchFamily="34" charset="0"/>
                        </a:rPr>
                        <a:t>нских</a:t>
                      </a:r>
                      <a:r>
                        <a:rPr lang="ru-RU" sz="1050" b="0" spc="0" noProof="0" dirty="0">
                          <a:latin typeface="Tahoma" panose="020B0604030504040204" pitchFamily="34" charset="0"/>
                          <a:ea typeface="Tahoma" panose="020B0604030504040204" pitchFamily="34" charset="0"/>
                          <a:cs typeface="Tahoma" panose="020B0604030504040204" pitchFamily="34" charset="0"/>
                        </a:rPr>
                        <a:t>  конкурсов</a:t>
                      </a:r>
                    </a:p>
                  </a:txBody>
                  <a:tcPr marL="0" marR="0" marT="0" marB="0" anchor="ctr"/>
                </a:tc>
                <a:tc>
                  <a:txBody>
                    <a:bodyPr/>
                    <a:lstStyle/>
                    <a:p>
                      <a:pPr algn="ctr">
                        <a:lnSpc>
                          <a:spcPts val="1040"/>
                        </a:lnSpc>
                      </a:pPr>
                      <a:r>
                        <a:rPr lang="ru-RU" sz="1050" b="0" spc="0" noProof="0" dirty="0">
                          <a:latin typeface="Tahoma" panose="020B0604030504040204" pitchFamily="34" charset="0"/>
                          <a:ea typeface="Tahoma" panose="020B0604030504040204" pitchFamily="34" charset="0"/>
                          <a:cs typeface="Tahoma" panose="020B0604030504040204" pitchFamily="34" charset="0"/>
                        </a:rPr>
                        <a:t>Число</a:t>
                      </a:r>
                    </a:p>
                    <a:p>
                      <a:pPr marL="50800" marR="44450" algn="ctr">
                        <a:lnSpc>
                          <a:spcPct val="106900"/>
                        </a:lnSpc>
                        <a:spcBef>
                          <a:spcPts val="10"/>
                        </a:spcBef>
                      </a:pPr>
                      <a:r>
                        <a:rPr lang="ru-RU" sz="1050" b="0" spc="0" noProof="0" dirty="0">
                          <a:latin typeface="Tahoma" panose="020B0604030504040204" pitchFamily="34" charset="0"/>
                          <a:ea typeface="Tahoma" panose="020B0604030504040204" pitchFamily="34" charset="0"/>
                          <a:cs typeface="Tahoma" panose="020B0604030504040204" pitchFamily="34" charset="0"/>
                        </a:rPr>
                        <a:t>лауреатов  </a:t>
                      </a:r>
                      <a:r>
                        <a:rPr lang="ru-RU" sz="1050" b="0" spc="0" noProof="0" dirty="0" err="1">
                          <a:latin typeface="Tahoma" panose="020B0604030504040204" pitchFamily="34" charset="0"/>
                          <a:ea typeface="Tahoma" panose="020B0604030504040204" pitchFamily="34" charset="0"/>
                          <a:cs typeface="Tahoma" panose="020B0604030504040204" pitchFamily="34" charset="0"/>
                        </a:rPr>
                        <a:t>Республиканс</a:t>
                      </a:r>
                      <a:r>
                        <a:rPr lang="ru-RU" sz="1050" b="0" spc="0" noProof="0" dirty="0">
                          <a:latin typeface="Tahoma" panose="020B0604030504040204" pitchFamily="34" charset="0"/>
                          <a:ea typeface="Tahoma" panose="020B0604030504040204" pitchFamily="34" charset="0"/>
                          <a:cs typeface="Tahoma" panose="020B0604030504040204" pitchFamily="34" charset="0"/>
                        </a:rPr>
                        <a:t>-  ких конкурсов,  подготовленных  НПР в расчёте  на 100 НПР (в  приведённых к  целочисленным  значениям  ставок)</a:t>
                      </a:r>
                    </a:p>
                  </a:txBody>
                  <a:tcPr marL="0" marR="0" marT="0" marB="0" anchor="ctr"/>
                </a:tc>
                <a:tc>
                  <a:txBody>
                    <a:bodyPr/>
                    <a:lstStyle/>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ru-RU" sz="1050" b="0" spc="0" noProof="0" dirty="0">
                        <a:latin typeface="Tahoma" panose="020B0604030504040204" pitchFamily="34" charset="0"/>
                        <a:ea typeface="Tahoma" panose="020B0604030504040204" pitchFamily="34" charset="0"/>
                        <a:cs typeface="Tahoma" panose="020B0604030504040204" pitchFamily="34" charset="0"/>
                      </a:endParaRPr>
                    </a:p>
                    <a:p>
                      <a:pPr marL="38100" marR="31750" indent="1270" algn="ctr">
                        <a:lnSpc>
                          <a:spcPct val="107000"/>
                        </a:lnSpc>
                      </a:pPr>
                      <a:r>
                        <a:rPr lang="ru-RU" sz="1050" b="0" spc="0" noProof="0" dirty="0">
                          <a:latin typeface="Tahoma" panose="020B0604030504040204" pitchFamily="34" charset="0"/>
                          <a:ea typeface="Tahoma" panose="020B0604030504040204" pitchFamily="34" charset="0"/>
                          <a:cs typeface="Tahoma" panose="020B0604030504040204" pitchFamily="34" charset="0"/>
                        </a:rPr>
                        <a:t>Количество  лауреатов  </a:t>
                      </a:r>
                      <a:r>
                        <a:rPr lang="ru-RU" sz="1050" b="0" spc="0" noProof="0" dirty="0" err="1">
                          <a:latin typeface="Tahoma" panose="020B0604030504040204" pitchFamily="34" charset="0"/>
                          <a:ea typeface="Tahoma" panose="020B0604030504040204" pitchFamily="34" charset="0"/>
                          <a:cs typeface="Tahoma" panose="020B0604030504040204" pitchFamily="34" charset="0"/>
                        </a:rPr>
                        <a:t>Международ</a:t>
                      </a:r>
                      <a:r>
                        <a:rPr lang="ru-RU" sz="1050" b="0" spc="0" noProof="0" dirty="0">
                          <a:latin typeface="Tahoma" panose="020B0604030504040204" pitchFamily="34" charset="0"/>
                          <a:ea typeface="Tahoma" panose="020B0604030504040204" pitchFamily="34" charset="0"/>
                          <a:cs typeface="Tahoma" panose="020B0604030504040204" pitchFamily="34" charset="0"/>
                        </a:rPr>
                        <a:t>-  </a:t>
                      </a:r>
                      <a:r>
                        <a:rPr lang="ru-RU" sz="1050" b="0" spc="0" noProof="0" dirty="0" err="1">
                          <a:latin typeface="Tahoma" panose="020B0604030504040204" pitchFamily="34" charset="0"/>
                          <a:ea typeface="Tahoma" panose="020B0604030504040204" pitchFamily="34" charset="0"/>
                          <a:cs typeface="Tahoma" panose="020B0604030504040204" pitchFamily="34" charset="0"/>
                        </a:rPr>
                        <a:t>ных</a:t>
                      </a:r>
                      <a:r>
                        <a:rPr lang="ru-RU" sz="1050" b="0" spc="0" noProof="0" dirty="0">
                          <a:latin typeface="Tahoma" panose="020B0604030504040204" pitchFamily="34" charset="0"/>
                          <a:ea typeface="Tahoma" panose="020B0604030504040204" pitchFamily="34" charset="0"/>
                          <a:cs typeface="Tahoma" panose="020B0604030504040204" pitchFamily="34" charset="0"/>
                        </a:rPr>
                        <a:t> конкурсов</a:t>
                      </a:r>
                    </a:p>
                  </a:txBody>
                  <a:tcPr marL="0" marR="0" marT="0" marB="0" anchor="ctr"/>
                </a:tc>
                <a:tc>
                  <a:txBody>
                    <a:bodyPr/>
                    <a:lstStyle/>
                    <a:p>
                      <a:pPr marL="66675" marR="60960" indent="1270" algn="ctr">
                        <a:lnSpc>
                          <a:spcPct val="107000"/>
                        </a:lnSpc>
                        <a:spcBef>
                          <a:spcPts val="285"/>
                        </a:spcBef>
                      </a:pPr>
                      <a:r>
                        <a:rPr lang="ru-RU" sz="1050" b="0" spc="0" noProof="0" dirty="0">
                          <a:latin typeface="Tahoma" panose="020B0604030504040204" pitchFamily="34" charset="0"/>
                          <a:ea typeface="Tahoma" panose="020B0604030504040204" pitchFamily="34" charset="0"/>
                          <a:cs typeface="Tahoma" panose="020B0604030504040204" pitchFamily="34" charset="0"/>
                        </a:rPr>
                        <a:t>Число  лауреатов  </a:t>
                      </a:r>
                      <a:r>
                        <a:rPr lang="ru-RU" sz="1050" b="0" spc="0" noProof="0" dirty="0" err="1">
                          <a:latin typeface="Tahoma" panose="020B0604030504040204" pitchFamily="34" charset="0"/>
                          <a:ea typeface="Tahoma" panose="020B0604030504040204" pitchFamily="34" charset="0"/>
                          <a:cs typeface="Tahoma" panose="020B0604030504040204" pitchFamily="34" charset="0"/>
                        </a:rPr>
                        <a:t>Международ</a:t>
                      </a:r>
                      <a:r>
                        <a:rPr lang="ru-RU" sz="1050" b="0" spc="0" noProof="0" dirty="0">
                          <a:latin typeface="Tahoma" panose="020B0604030504040204" pitchFamily="34" charset="0"/>
                          <a:ea typeface="Tahoma" panose="020B0604030504040204" pitchFamily="34" charset="0"/>
                          <a:cs typeface="Tahoma" panose="020B0604030504040204" pitchFamily="34" charset="0"/>
                        </a:rPr>
                        <a:t>-  </a:t>
                      </a:r>
                      <a:r>
                        <a:rPr lang="ru-RU" sz="1050" b="0" spc="0" noProof="0" dirty="0" err="1">
                          <a:latin typeface="Tahoma" panose="020B0604030504040204" pitchFamily="34" charset="0"/>
                          <a:ea typeface="Tahoma" panose="020B0604030504040204" pitchFamily="34" charset="0"/>
                          <a:cs typeface="Tahoma" panose="020B0604030504040204" pitchFamily="34" charset="0"/>
                        </a:rPr>
                        <a:t>ных</a:t>
                      </a:r>
                      <a:r>
                        <a:rPr lang="ru-RU" sz="1050" b="0" spc="0" noProof="0" dirty="0">
                          <a:latin typeface="Tahoma" panose="020B0604030504040204" pitchFamily="34" charset="0"/>
                          <a:ea typeface="Tahoma" panose="020B0604030504040204" pitchFamily="34" charset="0"/>
                          <a:cs typeface="Tahoma" panose="020B0604030504040204" pitchFamily="34" charset="0"/>
                        </a:rPr>
                        <a:t> конкурсов,  подготовлен-  </a:t>
                      </a:r>
                      <a:r>
                        <a:rPr lang="ru-RU" sz="1050" b="0" spc="0" noProof="0" dirty="0" err="1">
                          <a:latin typeface="Tahoma" panose="020B0604030504040204" pitchFamily="34" charset="0"/>
                          <a:ea typeface="Tahoma" panose="020B0604030504040204" pitchFamily="34" charset="0"/>
                          <a:cs typeface="Tahoma" panose="020B0604030504040204" pitchFamily="34" charset="0"/>
                        </a:rPr>
                        <a:t>ных</a:t>
                      </a:r>
                      <a:r>
                        <a:rPr lang="ru-RU" sz="1050" b="0" spc="0" noProof="0" dirty="0">
                          <a:latin typeface="Tahoma" panose="020B0604030504040204" pitchFamily="34" charset="0"/>
                          <a:ea typeface="Tahoma" panose="020B0604030504040204" pitchFamily="34" charset="0"/>
                          <a:cs typeface="Tahoma" panose="020B0604030504040204" pitchFamily="34" charset="0"/>
                        </a:rPr>
                        <a:t> НПР в  расчёте на 100  НПР (в</a:t>
                      </a:r>
                    </a:p>
                    <a:p>
                      <a:pPr marL="43815" marR="38735" indent="1905" algn="ctr">
                        <a:lnSpc>
                          <a:spcPct val="106700"/>
                        </a:lnSpc>
                        <a:spcBef>
                          <a:spcPts val="10"/>
                        </a:spcBef>
                      </a:pPr>
                      <a:r>
                        <a:rPr lang="ru-RU" sz="1050" b="0" spc="0" noProof="0" dirty="0">
                          <a:latin typeface="Tahoma" panose="020B0604030504040204" pitchFamily="34" charset="0"/>
                          <a:ea typeface="Tahoma" panose="020B0604030504040204" pitchFamily="34" charset="0"/>
                          <a:cs typeface="Tahoma" panose="020B0604030504040204" pitchFamily="34" charset="0"/>
                        </a:rPr>
                        <a:t>приведённых к  целочисленным  значениям  ставок)</a:t>
                      </a:r>
                    </a:p>
                  </a:txBody>
                  <a:tcPr marL="0" marR="0" marT="36195" marB="0" anchor="ctr"/>
                </a:tc>
                <a:extLst>
                  <a:ext uri="{0D108BD9-81ED-4DB2-BD59-A6C34878D82A}">
                    <a16:rowId xmlns:a16="http://schemas.microsoft.com/office/drawing/2014/main" val="10000"/>
                  </a:ext>
                </a:extLst>
              </a:tr>
              <a:tr h="488877">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20</a:t>
                      </a:r>
                      <a:r>
                        <a:rPr lang="ru-RU" sz="1100" spc="0" dirty="0">
                          <a:latin typeface="Tahoma" panose="020B0604030504040204" pitchFamily="34" charset="0"/>
                          <a:ea typeface="Tahoma" panose="020B0604030504040204" pitchFamily="34" charset="0"/>
                          <a:cs typeface="Tahoma" panose="020B0604030504040204" pitchFamily="34" charset="0"/>
                        </a:rPr>
                        <a:t>21</a:t>
                      </a:r>
                      <a:r>
                        <a:rPr sz="1100" spc="0" dirty="0">
                          <a:latin typeface="Tahoma" panose="020B0604030504040204" pitchFamily="34" charset="0"/>
                          <a:ea typeface="Tahoma" panose="020B0604030504040204" pitchFamily="34" charset="0"/>
                          <a:cs typeface="Tahoma" panose="020B0604030504040204" pitchFamily="34" charset="0"/>
                        </a:rPr>
                        <a:t>-20</a:t>
                      </a:r>
                      <a:r>
                        <a:rPr lang="ru-RU" sz="1100" spc="0" dirty="0">
                          <a:latin typeface="Tahoma" panose="020B0604030504040204" pitchFamily="34" charset="0"/>
                          <a:ea typeface="Tahoma" panose="020B0604030504040204" pitchFamily="34" charset="0"/>
                          <a:cs typeface="Tahoma" panose="020B0604030504040204" pitchFamily="34" charset="0"/>
                        </a:rPr>
                        <a:t>22</a:t>
                      </a:r>
                      <a:r>
                        <a:rPr sz="1100" spc="0" dirty="0">
                          <a:latin typeface="Tahoma" panose="020B0604030504040204" pitchFamily="34" charset="0"/>
                          <a:ea typeface="Tahoma" panose="020B0604030504040204" pitchFamily="34" charset="0"/>
                          <a:cs typeface="Tahoma" panose="020B0604030504040204" pitchFamily="34" charset="0"/>
                        </a:rPr>
                        <a:t> уч. г.</a:t>
                      </a: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94,55</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4</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3,78</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3</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2,84</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marL="635"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3</a:t>
                      </a: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2,84</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extLst>
                  <a:ext uri="{0D108BD9-81ED-4DB2-BD59-A6C34878D82A}">
                    <a16:rowId xmlns:a16="http://schemas.microsoft.com/office/drawing/2014/main" val="10001"/>
                  </a:ext>
                </a:extLst>
              </a:tr>
              <a:tr h="488877">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20</a:t>
                      </a:r>
                      <a:r>
                        <a:rPr lang="ru-RU" sz="1100" spc="0" dirty="0">
                          <a:latin typeface="Tahoma" panose="020B0604030504040204" pitchFamily="34" charset="0"/>
                          <a:ea typeface="Tahoma" panose="020B0604030504040204" pitchFamily="34" charset="0"/>
                          <a:cs typeface="Tahoma" panose="020B0604030504040204" pitchFamily="34" charset="0"/>
                        </a:rPr>
                        <a:t>22</a:t>
                      </a:r>
                      <a:r>
                        <a:rPr sz="1100" spc="0" dirty="0">
                          <a:latin typeface="Tahoma" panose="020B0604030504040204" pitchFamily="34" charset="0"/>
                          <a:ea typeface="Tahoma" panose="020B0604030504040204" pitchFamily="34" charset="0"/>
                          <a:cs typeface="Tahoma" panose="020B0604030504040204" pitchFamily="34" charset="0"/>
                        </a:rPr>
                        <a:t>-20</a:t>
                      </a:r>
                      <a:r>
                        <a:rPr lang="ru-RU" sz="1100" spc="0" dirty="0">
                          <a:latin typeface="Tahoma" panose="020B0604030504040204" pitchFamily="34" charset="0"/>
                          <a:ea typeface="Tahoma" panose="020B0604030504040204" pitchFamily="34" charset="0"/>
                          <a:cs typeface="Tahoma" panose="020B0604030504040204" pitchFamily="34" charset="0"/>
                        </a:rPr>
                        <a:t>23</a:t>
                      </a:r>
                      <a:r>
                        <a:rPr sz="1100" spc="0" dirty="0">
                          <a:latin typeface="Tahoma" panose="020B0604030504040204" pitchFamily="34" charset="0"/>
                          <a:ea typeface="Tahoma" panose="020B0604030504040204" pitchFamily="34" charset="0"/>
                          <a:cs typeface="Tahoma" panose="020B0604030504040204" pitchFamily="34" charset="0"/>
                        </a:rPr>
                        <a:t> уч. г.</a:t>
                      </a: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100,1</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17</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17,02</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20</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20,02</a:t>
                      </a:r>
                      <a:endParaRPr sz="1100" spc="0">
                        <a:latin typeface="Tahoma" panose="020B0604030504040204" pitchFamily="34" charset="0"/>
                        <a:ea typeface="Tahoma" panose="020B0604030504040204" pitchFamily="34" charset="0"/>
                        <a:cs typeface="Tahoma" panose="020B0604030504040204" pitchFamily="34" charset="0"/>
                      </a:endParaRP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16</a:t>
                      </a:r>
                    </a:p>
                  </a:txBody>
                  <a:tcPr marL="0" marR="0" marT="165735" marB="0"/>
                </a:tc>
                <a:tc>
                  <a:txBody>
                    <a:bodyPr/>
                    <a:lstStyle/>
                    <a:p>
                      <a:pPr algn="ctr">
                        <a:lnSpc>
                          <a:spcPct val="100000"/>
                        </a:lnSpc>
                        <a:spcBef>
                          <a:spcPts val="1305"/>
                        </a:spcBef>
                      </a:pPr>
                      <a:r>
                        <a:rPr sz="1100" spc="0" dirty="0">
                          <a:latin typeface="Tahoma" panose="020B0604030504040204" pitchFamily="34" charset="0"/>
                          <a:ea typeface="Tahoma" panose="020B0604030504040204" pitchFamily="34" charset="0"/>
                          <a:cs typeface="Tahoma" panose="020B0604030504040204" pitchFamily="34" charset="0"/>
                        </a:rPr>
                        <a:t>16,02</a:t>
                      </a:r>
                    </a:p>
                  </a:txBody>
                  <a:tcPr marL="0" marR="0" marT="165735" marB="0"/>
                </a:tc>
                <a:extLst>
                  <a:ext uri="{0D108BD9-81ED-4DB2-BD59-A6C34878D82A}">
                    <a16:rowId xmlns:a16="http://schemas.microsoft.com/office/drawing/2014/main" val="10002"/>
                  </a:ext>
                </a:extLst>
              </a:tr>
              <a:tr h="488877">
                <a:tc>
                  <a:txBody>
                    <a:bodyPr/>
                    <a:lstStyle/>
                    <a:p>
                      <a:pPr marL="233045" marR="54610" indent="-173990">
                        <a:lnSpc>
                          <a:spcPct val="107500"/>
                        </a:lnSpc>
                        <a:spcBef>
                          <a:spcPts val="425"/>
                        </a:spcBef>
                      </a:pPr>
                      <a:r>
                        <a:rPr sz="1100" b="0" spc="0" dirty="0">
                          <a:latin typeface="Tahoma" panose="020B0604030504040204" pitchFamily="34" charset="0"/>
                          <a:ea typeface="Tahoma" panose="020B0604030504040204" pitchFamily="34" charset="0"/>
                          <a:cs typeface="Tahoma" panose="020B0604030504040204" pitchFamily="34" charset="0"/>
                        </a:rPr>
                        <a:t>Среднегодовой  показатель</a:t>
                      </a:r>
                    </a:p>
                  </a:txBody>
                  <a:tcPr marL="0" marR="0" marT="53975" marB="0"/>
                </a:tc>
                <a:tc>
                  <a:txBody>
                    <a:bodyPr/>
                    <a:lstStyle/>
                    <a:p>
                      <a:pPr>
                        <a:lnSpc>
                          <a:spcPct val="100000"/>
                        </a:lnSpc>
                      </a:pPr>
                      <a:endParaRPr sz="1100" b="0" spc="0" dirty="0">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10,5</a:t>
                      </a:r>
                    </a:p>
                  </a:txBody>
                  <a:tcPr marL="0" marR="0" marT="508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40,88</a:t>
                      </a:r>
                    </a:p>
                  </a:txBody>
                  <a:tcPr marL="0" marR="0" marT="508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11,5</a:t>
                      </a:r>
                    </a:p>
                  </a:txBody>
                  <a:tcPr marL="0" marR="0" marT="508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44,77</a:t>
                      </a:r>
                    </a:p>
                  </a:txBody>
                  <a:tcPr marL="0" marR="0" marT="508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9,5</a:t>
                      </a:r>
                    </a:p>
                  </a:txBody>
                  <a:tcPr marL="0" marR="0" marT="5080" marB="0"/>
                </a:tc>
                <a:tc>
                  <a:txBody>
                    <a:bodyPr/>
                    <a:lstStyle/>
                    <a:p>
                      <a:pPr>
                        <a:lnSpc>
                          <a:spcPct val="100000"/>
                        </a:lnSpc>
                        <a:spcBef>
                          <a:spcPts val="40"/>
                        </a:spcBef>
                      </a:pPr>
                      <a:endParaRPr sz="1100" b="0" spc="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sz="1100" b="0" spc="0" dirty="0">
                          <a:latin typeface="Tahoma" panose="020B0604030504040204" pitchFamily="34" charset="0"/>
                          <a:ea typeface="Tahoma" panose="020B0604030504040204" pitchFamily="34" charset="0"/>
                          <a:cs typeface="Tahoma" panose="020B0604030504040204" pitchFamily="34" charset="0"/>
                        </a:rPr>
                        <a:t>37</a:t>
                      </a:r>
                    </a:p>
                  </a:txBody>
                  <a:tcPr marL="0" marR="0" marT="5080" marB="0"/>
                </a:tc>
                <a:extLst>
                  <a:ext uri="{0D108BD9-81ED-4DB2-BD59-A6C34878D82A}">
                    <a16:rowId xmlns:a16="http://schemas.microsoft.com/office/drawing/2014/main" val="10003"/>
                  </a:ext>
                </a:extLst>
              </a:tr>
            </a:tbl>
          </a:graphicData>
        </a:graphic>
      </p:graphicFrame>
      <p:grpSp>
        <p:nvGrpSpPr>
          <p:cNvPr id="13" name="Группа 12">
            <a:extLst>
              <a:ext uri="{FF2B5EF4-FFF2-40B4-BE49-F238E27FC236}">
                <a16:creationId xmlns:a16="http://schemas.microsoft.com/office/drawing/2014/main" id="{F7FEE506-F5DC-9BCC-5DB0-D96A8903150F}"/>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E9B2650A-AAB9-4465-6C2E-40C30B301EB5}"/>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E7DAF54B-F254-CD1D-5FB3-6496AF7C811F}"/>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5CE3CFC7-821D-D45D-C1D4-272CD6936B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609600"/>
            <a:ext cx="6633209" cy="1209675"/>
          </a:xfrm>
          <a:prstGeom prst="rect">
            <a:avLst/>
          </a:prstGeom>
        </p:spPr>
        <p:txBody>
          <a:bodyPr vert="horz" wrap="square" lIns="0" tIns="48260" rIns="0" bIns="0" rtlCol="0">
            <a:spAutoFit/>
          </a:bodyPr>
          <a:lstStyle/>
          <a:p>
            <a:pPr marL="12700" marR="5080">
              <a:lnSpc>
                <a:spcPts val="2270"/>
              </a:lnSpc>
              <a:spcBef>
                <a:spcPts val="380"/>
              </a:spcBef>
            </a:pPr>
            <a:r>
              <a:rPr sz="2100" spc="15" dirty="0"/>
              <a:t>Среднегодовое </a:t>
            </a:r>
            <a:r>
              <a:rPr sz="2100" spc="-40" dirty="0"/>
              <a:t>число </a:t>
            </a:r>
            <a:r>
              <a:rPr sz="2100" spc="10" dirty="0"/>
              <a:t>лауреатов </a:t>
            </a:r>
            <a:r>
              <a:rPr sz="2100" spc="-45" dirty="0"/>
              <a:t>Открытых, </a:t>
            </a:r>
            <a:r>
              <a:rPr sz="2100" spc="-40" dirty="0"/>
              <a:t> </a:t>
            </a:r>
            <a:r>
              <a:rPr sz="2100" spc="-35" dirty="0"/>
              <a:t>Республиканских</a:t>
            </a:r>
            <a:r>
              <a:rPr sz="2100" spc="-10" dirty="0"/>
              <a:t> </a:t>
            </a:r>
            <a:r>
              <a:rPr sz="2100" spc="-110" dirty="0"/>
              <a:t>и</a:t>
            </a:r>
            <a:r>
              <a:rPr sz="2100" spc="-35" dirty="0"/>
              <a:t> </a:t>
            </a:r>
            <a:r>
              <a:rPr sz="2100" spc="-25" dirty="0"/>
              <a:t>Международных</a:t>
            </a:r>
            <a:r>
              <a:rPr sz="2100" spc="-45" dirty="0"/>
              <a:t> </a:t>
            </a:r>
            <a:r>
              <a:rPr sz="2100" spc="-25" dirty="0"/>
              <a:t>конкурсов, </a:t>
            </a:r>
            <a:r>
              <a:rPr sz="2100" spc="-600" dirty="0"/>
              <a:t> </a:t>
            </a:r>
            <a:r>
              <a:rPr sz="2100" spc="-70" dirty="0"/>
              <a:t>подготовленных</a:t>
            </a:r>
            <a:r>
              <a:rPr sz="2100" spc="5" dirty="0"/>
              <a:t> </a:t>
            </a:r>
            <a:r>
              <a:rPr sz="2100" spc="-25" dirty="0"/>
              <a:t>научно</a:t>
            </a:r>
            <a:r>
              <a:rPr sz="2100" spc="-25" dirty="0">
                <a:latin typeface="Arial"/>
                <a:cs typeface="Arial"/>
              </a:rPr>
              <a:t>-</a:t>
            </a:r>
            <a:r>
              <a:rPr sz="2100" spc="-25" dirty="0"/>
              <a:t>педагогическими </a:t>
            </a:r>
            <a:r>
              <a:rPr sz="2100" spc="-20" dirty="0"/>
              <a:t> </a:t>
            </a:r>
            <a:r>
              <a:rPr sz="2100" dirty="0"/>
              <a:t>работниками</a:t>
            </a:r>
            <a:r>
              <a:rPr sz="2100" spc="-25" dirty="0"/>
              <a:t> </a:t>
            </a:r>
            <a:r>
              <a:rPr sz="2100" spc="5" dirty="0"/>
              <a:t>Академии</a:t>
            </a:r>
            <a:endParaRPr sz="21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1003448"/>
            <a:ext cx="8254879" cy="444352"/>
          </a:xfrm>
          <a:prstGeom prst="rect">
            <a:avLst/>
          </a:prstGeom>
        </p:spPr>
        <p:txBody>
          <a:bodyPr vert="horz" wrap="square" lIns="0" tIns="13335" rIns="0" bIns="0" rtlCol="0">
            <a:spAutoFit/>
          </a:bodyPr>
          <a:lstStyle/>
          <a:p>
            <a:pPr marL="12700">
              <a:lnSpc>
                <a:spcPct val="100000"/>
              </a:lnSpc>
              <a:spcBef>
                <a:spcPts val="105"/>
              </a:spcBef>
            </a:pPr>
            <a:r>
              <a:rPr lang="ru-RU" sz="2800" spc="-25" dirty="0"/>
              <a:t>МЕЖВУЗОВСКОЕ СОТРУДНИЧЕСТВО</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609600" y="2286000"/>
            <a:ext cx="8762999" cy="1696875"/>
          </a:xfrm>
          <a:prstGeom prst="rect">
            <a:avLst/>
          </a:prstGeom>
        </p:spPr>
        <p:txBody>
          <a:bodyPr vert="horz" wrap="square" lIns="0" tIns="12700" rIns="0" bIns="0" rtlCol="0">
            <a:spAutoFit/>
          </a:bodyPr>
          <a:lstStyle/>
          <a:p>
            <a:pPr indent="35687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В рамках проводимой Министерством культуры Российской Федерации работы по интеграции учреждений новых субъектов в единое культурно-образовательное пространство страны отмечена положительная динамика роста творческой активности Академии, связанная с подписанием Соглашений о сотрудничестве со Всероссийским государственным университетом кинематографии имени С.А. Герасимова, Российским институтом театрального искусства (ГИТИС), Волгоградской государственной консерваторией имени </a:t>
            </a:r>
            <a:r>
              <a:rPr lang="ru-RU" sz="1200" dirty="0" err="1">
                <a:latin typeface="Tahoma" panose="020B0604030504040204" pitchFamily="34" charset="0"/>
                <a:ea typeface="Tahoma" panose="020B0604030504040204" pitchFamily="34" charset="0"/>
                <a:cs typeface="Tahoma" panose="020B0604030504040204" pitchFamily="34" charset="0"/>
              </a:rPr>
              <a:t>П.А.</a:t>
            </a:r>
            <a:r>
              <a:rPr lang="ru-RU" sz="1200" dirty="0" err="1">
                <a:solidFill>
                  <a:schemeClr val="bg1"/>
                </a:solidFill>
                <a:latin typeface="Tahoma" panose="020B0604030504040204" pitchFamily="34" charset="0"/>
                <a:ea typeface="Tahoma" panose="020B0604030504040204" pitchFamily="34" charset="0"/>
                <a:cs typeface="Tahoma" panose="020B0604030504040204" pitchFamily="34" charset="0"/>
              </a:rPr>
              <a:t>_</a:t>
            </a:r>
            <a:r>
              <a:rPr lang="ru-RU" sz="1200" dirty="0" err="1">
                <a:latin typeface="Tahoma" panose="020B0604030504040204" pitchFamily="34" charset="0"/>
                <a:ea typeface="Tahoma" panose="020B0604030504040204" pitchFamily="34" charset="0"/>
                <a:cs typeface="Tahoma" panose="020B0604030504040204" pitchFamily="34" charset="0"/>
              </a:rPr>
              <a:t>Серебрякова</a:t>
            </a:r>
            <a:r>
              <a:rPr lang="ru-RU" sz="1200" dirty="0">
                <a:latin typeface="Tahoma" panose="020B0604030504040204" pitchFamily="34" charset="0"/>
                <a:ea typeface="Tahoma" panose="020B0604030504040204" pitchFamily="34" charset="0"/>
                <a:cs typeface="Tahoma" panose="020B0604030504040204" pitchFamily="34" charset="0"/>
              </a:rPr>
              <a:t>, Санкт-Петербургским государственным академическим художественным лицеем имени Б.В. Иогансона при Российской академии художеств, Российской государственной специализированной академией искусств, а также вступлением вуза в Ассоциацию музыкальных образовательных учреждений Российской Федерации.</a:t>
            </a:r>
          </a:p>
        </p:txBody>
      </p:sp>
      <p:pic>
        <p:nvPicPr>
          <p:cNvPr id="1030" name="Picture 6">
            <a:extLst>
              <a:ext uri="{FF2B5EF4-FFF2-40B4-BE49-F238E27FC236}">
                <a16:creationId xmlns:a16="http://schemas.microsoft.com/office/drawing/2014/main" id="{41EC3364-B6FE-0018-1B32-6F2061A7A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95" y="4800108"/>
            <a:ext cx="2883641" cy="1622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9110A20-6899-287A-5F68-9CB49928A4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319" y="4073109"/>
            <a:ext cx="1878058" cy="2504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7D5B98-A97D-218A-6405-DC60512C9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3502" y="4266709"/>
            <a:ext cx="2667000" cy="1500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57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608499" y="2209800"/>
            <a:ext cx="4573101" cy="2272417"/>
          </a:xfrm>
          <a:prstGeom prst="rect">
            <a:avLst/>
          </a:prstGeom>
        </p:spPr>
        <p:txBody>
          <a:bodyPr vert="horz" wrap="square" lIns="0" tIns="55880" rIns="0" bIns="0" rtlCol="0">
            <a:spAutoFit/>
          </a:bodyPr>
          <a:lstStyle/>
          <a:p>
            <a:pPr marR="59690" algn="just">
              <a:tabLst>
                <a:tab pos="354965" algn="l"/>
              </a:tabLst>
            </a:pPr>
            <a:r>
              <a:rPr lang="ru-RU" sz="12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3 апреля 2023 года стартовал </a:t>
            </a:r>
            <a:r>
              <a:rPr lang="ru-RU" sz="1200" b="0" i="0" dirty="0">
                <a:solidFill>
                  <a:srgbClr val="0070C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творческий проект «</a:t>
            </a:r>
            <a:r>
              <a:rPr lang="ru-RU" sz="1200" b="0" i="0" dirty="0" err="1">
                <a:solidFill>
                  <a:srgbClr val="0070C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Прокофьевские</a:t>
            </a:r>
            <a:r>
              <a:rPr lang="ru-RU" sz="1200" b="0" i="0" dirty="0">
                <a:solidFill>
                  <a:srgbClr val="0070C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музыкальные ассамблеи»</a:t>
            </a:r>
            <a:r>
              <a:rPr lang="ru-RU" sz="12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В проекте принимали участие около 60 молодых музыкантов - учащиеся школ искусств, студенты факультета среднего профессионального образования, факультета высшего образования, ассистентуры-стажировки. Проект имел творческую, образовательно-просветительскую и социально-воспитательную функции. В концерте преподавателей выступали ведущие музыканты Академии, лауреаты международных конкурсов. С успехом проходили </a:t>
            </a:r>
            <a:r>
              <a:rPr lang="ru-RU" sz="1200" dirty="0">
                <a:solidFill>
                  <a:srgbClr val="000000"/>
                </a:solidFill>
                <a:highlight>
                  <a:srgbClr val="FFFFFF"/>
                </a:highlight>
                <a:latin typeface="Tahoma" panose="020B0604030504040204" pitchFamily="34" charset="0"/>
                <a:ea typeface="Tahoma" panose="020B0604030504040204" pitchFamily="34" charset="0"/>
                <a:cs typeface="Tahoma" panose="020B0604030504040204" pitchFamily="34" charset="0"/>
              </a:rPr>
              <a:t>в</a:t>
            </a:r>
            <a:r>
              <a:rPr lang="ru-RU" sz="12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рамках ассамблей мастер-классы профессорско-преподавательского состава Академии. </a:t>
            </a: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90600" y="933557"/>
            <a:ext cx="7871233" cy="514243"/>
          </a:xfrm>
          <a:prstGeom prst="rect">
            <a:avLst/>
          </a:prstGeom>
        </p:spPr>
        <p:txBody>
          <a:bodyPr vert="horz" wrap="square" lIns="0" tIns="26670" rIns="0" bIns="0" rtlCol="0">
            <a:spAutoFit/>
          </a:bodyPr>
          <a:lstStyle/>
          <a:p>
            <a:pPr marL="12700" marR="5080">
              <a:lnSpc>
                <a:spcPts val="3829"/>
              </a:lnSpc>
              <a:spcBef>
                <a:spcPts val="210"/>
              </a:spcBef>
            </a:pPr>
            <a:r>
              <a:rPr lang="ru-RU" spc="-35" dirty="0"/>
              <a:t>ПРОЕКТЫ АКАДЕМИИ</a:t>
            </a:r>
            <a:endParaRPr spc="-35" dirty="0"/>
          </a:p>
        </p:txBody>
      </p:sp>
      <p:pic>
        <p:nvPicPr>
          <p:cNvPr id="10" name="Рисунок 9">
            <a:extLst>
              <a:ext uri="{FF2B5EF4-FFF2-40B4-BE49-F238E27FC236}">
                <a16:creationId xmlns:a16="http://schemas.microsoft.com/office/drawing/2014/main" id="{19EA3D58-CCBC-7CCE-7710-6BE75CAC5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4519743"/>
            <a:ext cx="1330846" cy="1922333"/>
          </a:xfrm>
          <a:prstGeom prst="rect">
            <a:avLst/>
          </a:prstGeom>
          <a:ln>
            <a:solidFill>
              <a:schemeClr val="bg1"/>
            </a:solidFill>
          </a:ln>
          <a:effectLst>
            <a:outerShdw blurRad="292100" dist="139700" dir="2700000" algn="tl" rotWithShape="0">
              <a:srgbClr val="333333">
                <a:alpha val="65000"/>
              </a:srgbClr>
            </a:outerShdw>
          </a:effectLst>
        </p:spPr>
      </p:pic>
      <p:pic>
        <p:nvPicPr>
          <p:cNvPr id="22" name="Рисунок 21">
            <a:extLst>
              <a:ext uri="{FF2B5EF4-FFF2-40B4-BE49-F238E27FC236}">
                <a16:creationId xmlns:a16="http://schemas.microsoft.com/office/drawing/2014/main" id="{7057746B-9F7F-6890-EF88-477C15D37C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3289" y="2356708"/>
            <a:ext cx="1484711" cy="2144583"/>
          </a:xfrm>
          <a:prstGeom prst="rect">
            <a:avLst/>
          </a:prstGeom>
          <a:ln>
            <a:noFill/>
          </a:ln>
          <a:effectLst>
            <a:outerShdw blurRad="292100" dist="139700" dir="2700000" algn="tl" rotWithShape="0">
              <a:srgbClr val="333333">
                <a:alpha val="65000"/>
              </a:srgbClr>
            </a:outerShdw>
          </a:effectLst>
        </p:spPr>
      </p:pic>
      <p:sp>
        <p:nvSpPr>
          <p:cNvPr id="26" name="object 12">
            <a:extLst>
              <a:ext uri="{FF2B5EF4-FFF2-40B4-BE49-F238E27FC236}">
                <a16:creationId xmlns:a16="http://schemas.microsoft.com/office/drawing/2014/main" id="{DC4E41AB-33A6-BA81-F9D2-E067D000A912}"/>
              </a:ext>
            </a:extLst>
          </p:cNvPr>
          <p:cNvSpPr txBox="1"/>
          <p:nvPr/>
        </p:nvSpPr>
        <p:spPr>
          <a:xfrm>
            <a:off x="5141126" y="4648200"/>
            <a:ext cx="2326474" cy="1668790"/>
          </a:xfrm>
          <a:prstGeom prst="rect">
            <a:avLst/>
          </a:prstGeom>
        </p:spPr>
        <p:txBody>
          <a:bodyPr vert="horz" wrap="square" lIns="0" tIns="55880" rIns="0" bIns="0" rtlCol="0">
            <a:spAutoFit/>
          </a:bodyPr>
          <a:lstStyle/>
          <a:p>
            <a:pPr algn="just">
              <a:lnSpc>
                <a:spcPct val="97000"/>
              </a:lnSpc>
              <a:spcBef>
                <a:spcPts val="0"/>
              </a:spcBef>
            </a:pP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Традиционно юбилейные даты Донецкая музыкальная академия имени </a:t>
            </a:r>
            <a:r>
              <a:rPr lang="ru-RU" sz="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С.С.</a:t>
            </a:r>
            <a:r>
              <a:rPr lang="ru-RU" sz="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_</a:t>
            </a:r>
            <a:r>
              <a:rPr lang="ru-RU" sz="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Прокофьева</a:t>
            </a: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отмечает большим праздничным концертом. </a:t>
            </a:r>
          </a:p>
          <a:p>
            <a:pPr algn="just">
              <a:lnSpc>
                <a:spcPct val="97000"/>
              </a:lnSpc>
              <a:spcBef>
                <a:spcPts val="0"/>
              </a:spcBef>
            </a:pPr>
            <a:r>
              <a:rPr lang="ru-RU" sz="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Концерт в честь 55-летия Академии</a:t>
            </a: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прошел в </a:t>
            </a:r>
            <a:r>
              <a:rPr lang="ru-RU" sz="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г.</a:t>
            </a:r>
            <a:r>
              <a:rPr lang="ru-RU" sz="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_</a:t>
            </a:r>
            <a:r>
              <a:rPr lang="ru-RU" sz="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Мариуполе</a:t>
            </a: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ru-RU" sz="1200" dirty="0">
              <a:latin typeface="Tahoma" panose="020B0604030504040204" pitchFamily="34" charset="0"/>
              <a:ea typeface="Tahoma" panose="020B0604030504040204" pitchFamily="34" charset="0"/>
              <a:cs typeface="Tahoma" panose="020B0604030504040204" pitchFamily="34" charset="0"/>
            </a:endParaRPr>
          </a:p>
        </p:txBody>
      </p:sp>
      <p:pic>
        <p:nvPicPr>
          <p:cNvPr id="28" name="Рисунок 27">
            <a:extLst>
              <a:ext uri="{FF2B5EF4-FFF2-40B4-BE49-F238E27FC236}">
                <a16:creationId xmlns:a16="http://schemas.microsoft.com/office/drawing/2014/main" id="{61481B1C-34B3-42CB-F3C0-6D9F3F046A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489" y="4408618"/>
            <a:ext cx="1484711" cy="2144582"/>
          </a:xfrm>
          <a:prstGeom prst="rect">
            <a:avLst/>
          </a:prstGeom>
          <a:ln>
            <a:noFill/>
          </a:ln>
          <a:effectLst>
            <a:outerShdw blurRad="292100" dist="139700" dir="2700000" algn="tl" rotWithShape="0">
              <a:srgbClr val="333333">
                <a:alpha val="65000"/>
              </a:srgbClr>
            </a:outerShdw>
          </a:effectLst>
        </p:spPr>
      </p:pic>
      <p:sp>
        <p:nvSpPr>
          <p:cNvPr id="30" name="object 12">
            <a:extLst>
              <a:ext uri="{FF2B5EF4-FFF2-40B4-BE49-F238E27FC236}">
                <a16:creationId xmlns:a16="http://schemas.microsoft.com/office/drawing/2014/main" id="{08C56D91-448C-C200-8A85-457DBB923D20}"/>
              </a:ext>
            </a:extLst>
          </p:cNvPr>
          <p:cNvSpPr txBox="1"/>
          <p:nvPr/>
        </p:nvSpPr>
        <p:spPr>
          <a:xfrm>
            <a:off x="7014613" y="2209800"/>
            <a:ext cx="2263337" cy="1847942"/>
          </a:xfrm>
          <a:prstGeom prst="rect">
            <a:avLst/>
          </a:prstGeom>
        </p:spPr>
        <p:txBody>
          <a:bodyPr vert="horz" wrap="square" lIns="0" tIns="55880" rIns="0" bIns="0" rtlCol="0">
            <a:spAutoFit/>
          </a:bodyPr>
          <a:lstStyle/>
          <a:p>
            <a:pPr algn="just">
              <a:lnSpc>
                <a:spcPct val="97000"/>
              </a:lnSpc>
              <a:spcBef>
                <a:spcPts val="0"/>
              </a:spcBef>
            </a:pP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С целью популяризации русской классической музыки и приобщения к ней широкой публики с 2006 года ДГМА имени С.С. Прокофьева организует и проводит концерты в рамках </a:t>
            </a:r>
            <a:r>
              <a:rPr lang="ru-RU" sz="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творческо-просветительского проекта «Звучит великая русская музыка».</a:t>
            </a:r>
            <a:endParaRPr sz="1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4" name="Рисунок 33">
            <a:extLst>
              <a:ext uri="{FF2B5EF4-FFF2-40B4-BE49-F238E27FC236}">
                <a16:creationId xmlns:a16="http://schemas.microsoft.com/office/drawing/2014/main" id="{D020AC20-909E-EA0C-69C2-99D54C42CE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9895" y="4748266"/>
            <a:ext cx="2666905" cy="1500134"/>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611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64579" y="0"/>
            <a:ext cx="1732788" cy="6857998"/>
            <a:chOff x="6164579" y="0"/>
            <a:chExt cx="1732788" cy="6857998"/>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762000"/>
            <a:ext cx="8254879" cy="875240"/>
          </a:xfrm>
          <a:prstGeom prst="rect">
            <a:avLst/>
          </a:prstGeom>
        </p:spPr>
        <p:txBody>
          <a:bodyPr vert="horz" wrap="square" lIns="0" tIns="13335" rIns="0" bIns="0" rtlCol="0">
            <a:spAutoFit/>
          </a:bodyPr>
          <a:lstStyle/>
          <a:p>
            <a:pPr marL="12700">
              <a:lnSpc>
                <a:spcPct val="100000"/>
              </a:lnSpc>
              <a:spcBef>
                <a:spcPts val="105"/>
              </a:spcBef>
            </a:pPr>
            <a:r>
              <a:rPr lang="ru-RU" sz="2800" spc="-25" dirty="0"/>
              <a:t>КОНЦЕРТНО-ТВОРЧЕСКАЯ</a:t>
            </a:r>
            <a:br>
              <a:rPr lang="ru-RU" sz="2800" spc="-25" dirty="0"/>
            </a:br>
            <a:r>
              <a:rPr lang="ru-RU" sz="2800" spc="-25" dirty="0"/>
              <a:t>ДЕЯТЕЛЬНОСТЬ</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666604" y="2286000"/>
            <a:ext cx="8705995" cy="833883"/>
          </a:xfrm>
          <a:prstGeom prst="rect">
            <a:avLst/>
          </a:prstGeom>
        </p:spPr>
        <p:txBody>
          <a:bodyPr vert="horz" wrap="square" lIns="0" tIns="12700" rIns="0" bIns="0" rtlCol="0">
            <a:spAutoFit/>
          </a:bodyPr>
          <a:lstStyle/>
          <a:p>
            <a:pPr indent="356870"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Значимыми событиями в творческой жизни Академии стали: участие студентов в концертах Всероссийской Декады выпускников творческих вузов; участие женского хора Академии в гала-концерте на Красной площади, посвященном Дню славянской письменности и культуры; участие в XXII Молодежных Дельфийских играх России, Зимнем фестивале искусств Ю. Башмета на базе академии «Меганом», V Фестивале молодого искусства «Таврида».</a:t>
            </a:r>
          </a:p>
        </p:txBody>
      </p:sp>
      <p:pic>
        <p:nvPicPr>
          <p:cNvPr id="10" name="Picture 2">
            <a:extLst>
              <a:ext uri="{FF2B5EF4-FFF2-40B4-BE49-F238E27FC236}">
                <a16:creationId xmlns:a16="http://schemas.microsoft.com/office/drawing/2014/main" id="{87745209-E4A5-243E-7ED9-6C0848CB67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233" y="3266258"/>
            <a:ext cx="2249549" cy="1687162"/>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1ABA17B-3C83-91B6-BAD3-8745D6F5EF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4104" y="5121903"/>
            <a:ext cx="1967824" cy="147586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ED52C90-63F3-E51F-D375-564F88271D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619" y="3266258"/>
            <a:ext cx="1153528" cy="153803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06E75F-7304-7DDD-C6B2-770BB1CBC9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307" y="4844549"/>
            <a:ext cx="2665292" cy="177600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7AE7E96-488B-736B-B2DA-091D971C5AF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177" y="3266259"/>
            <a:ext cx="1086240" cy="153803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D7AEB2-5447-59BE-ED5F-C8C5FC11AB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0919" y="3266258"/>
            <a:ext cx="2131774" cy="1598831"/>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8BBF59B-E693-9C51-D674-55F8D9E1AAD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2600" y="3266258"/>
            <a:ext cx="1607956" cy="2143942"/>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6EA7298-AAA1-9E9E-0727-D3C900D254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38800" y="5121903"/>
            <a:ext cx="2241195" cy="1490179"/>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F3D9C8F-97EA-7E34-00F3-C1B6AC3FD4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4847" y="4959286"/>
            <a:ext cx="1807846" cy="1202333"/>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2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7620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7620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907A497C-F2BE-C6A8-B860-7AB72164BE9C}"/>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7B9C2B95-484E-B989-EC3C-74664C34EB4E}"/>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15524A61-110C-BD2A-211F-4F08D6A8B21C}"/>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FFBF32B7-DB68-3BD7-D7FA-7783390854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747782" y="710284"/>
            <a:ext cx="5597525" cy="998350"/>
          </a:xfrm>
          <a:prstGeom prst="rect">
            <a:avLst/>
          </a:prstGeom>
        </p:spPr>
        <p:txBody>
          <a:bodyPr vert="horz" wrap="square" lIns="0" tIns="13335" rIns="0" bIns="0" rtlCol="0">
            <a:spAutoFit/>
          </a:bodyPr>
          <a:lstStyle/>
          <a:p>
            <a:pPr marL="12700">
              <a:spcBef>
                <a:spcPts val="105"/>
              </a:spcBef>
            </a:pPr>
            <a:r>
              <a:rPr lang="ru-RU" spc="-95" dirty="0">
                <a:latin typeface="Tahoma" panose="020B0604030504040204" pitchFamily="34" charset="0"/>
                <a:ea typeface="Tahoma" panose="020B0604030504040204" pitchFamily="34" charset="0"/>
                <a:cs typeface="Tahoma" panose="020B0604030504040204" pitchFamily="34" charset="0"/>
              </a:rPr>
              <a:t>КОНЦЕРТНО-ТВОРЧЕСКАЯ ДЕЯТЕЛЬНОСТЬ</a:t>
            </a:r>
            <a:endParaRPr spc="-95" dirty="0">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a:extLst>
              <a:ext uri="{FF2B5EF4-FFF2-40B4-BE49-F238E27FC236}">
                <a16:creationId xmlns:a16="http://schemas.microsoft.com/office/drawing/2014/main" id="{757A0199-02AD-E45F-BC88-615797617A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4503600"/>
            <a:ext cx="996923" cy="1440000"/>
          </a:xfrm>
          <a:prstGeom prst="rect">
            <a:avLst/>
          </a:prstGeom>
          <a:ln>
            <a:noFill/>
          </a:ln>
          <a:effectLst>
            <a:outerShdw blurRad="292100" dist="139700" dir="2700000" algn="tl" rotWithShape="0">
              <a:srgbClr val="333333">
                <a:alpha val="65000"/>
              </a:srgbClr>
            </a:outerShdw>
          </a:effectLst>
        </p:spPr>
      </p:pic>
      <p:sp>
        <p:nvSpPr>
          <p:cNvPr id="10" name="Подзаголовок 32">
            <a:extLst>
              <a:ext uri="{FF2B5EF4-FFF2-40B4-BE49-F238E27FC236}">
                <a16:creationId xmlns:a16="http://schemas.microsoft.com/office/drawing/2014/main" id="{4664B435-472C-4363-085D-133269DF647C}"/>
              </a:ext>
            </a:extLst>
          </p:cNvPr>
          <p:cNvSpPr txBox="1">
            <a:spLocks/>
          </p:cNvSpPr>
          <p:nvPr/>
        </p:nvSpPr>
        <p:spPr>
          <a:xfrm>
            <a:off x="380400" y="2983791"/>
            <a:ext cx="1137876" cy="1512009"/>
          </a:xfrm>
          <a:prstGeom prst="rect">
            <a:avLst/>
          </a:prstGeom>
        </p:spPr>
        <p:txBody>
          <a:bodyPr wrap="square" lIns="0" tIns="0" rIns="0" bIns="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buClr>
                <a:srgbClr val="A0403E"/>
              </a:buClr>
              <a:buFont typeface="Wingdings" panose="05000000000000000000" pitchFamily="2" charset="2"/>
              <a:buChar char="Ø"/>
            </a:pPr>
            <a:r>
              <a:rPr lang="ru-RU" sz="1100" kern="0" dirty="0">
                <a:ea typeface="Calibri" panose="020F0502020204030204" pitchFamily="34" charset="0"/>
              </a:rPr>
              <a:t> </a:t>
            </a:r>
            <a:r>
              <a:rPr lang="ru-RU" sz="1100" kern="0" dirty="0" err="1">
                <a:ea typeface="Calibri" panose="020F0502020204030204" pitchFamily="34" charset="0"/>
              </a:rPr>
              <a:t>Прокофьевские</a:t>
            </a:r>
            <a:r>
              <a:rPr lang="ru-RU" sz="1100" kern="0" dirty="0">
                <a:ea typeface="Calibri" panose="020F0502020204030204" pitchFamily="34" charset="0"/>
              </a:rPr>
              <a:t> музыкальные ассамблеи</a:t>
            </a:r>
          </a:p>
        </p:txBody>
      </p:sp>
      <p:pic>
        <p:nvPicPr>
          <p:cNvPr id="17" name="Рисунок 16">
            <a:extLst>
              <a:ext uri="{FF2B5EF4-FFF2-40B4-BE49-F238E27FC236}">
                <a16:creationId xmlns:a16="http://schemas.microsoft.com/office/drawing/2014/main" id="{E7D696F6-8C2F-CC8C-1237-08328D618F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3876" y="2763047"/>
            <a:ext cx="996924" cy="1440000"/>
          </a:xfrm>
          <a:prstGeom prst="rect">
            <a:avLst/>
          </a:prstGeom>
          <a:ln>
            <a:noFill/>
          </a:ln>
          <a:effectLst>
            <a:outerShdw blurRad="292100" dist="139700" dir="2700000" algn="tl" rotWithShape="0">
              <a:srgbClr val="333333">
                <a:alpha val="65000"/>
              </a:srgbClr>
            </a:outerShdw>
          </a:effectLst>
        </p:spPr>
      </p:pic>
      <p:sp>
        <p:nvSpPr>
          <p:cNvPr id="18" name="Подзаголовок 32">
            <a:extLst>
              <a:ext uri="{FF2B5EF4-FFF2-40B4-BE49-F238E27FC236}">
                <a16:creationId xmlns:a16="http://schemas.microsoft.com/office/drawing/2014/main" id="{8530C9EE-9E3E-CDED-4E7A-7253496D7666}"/>
              </a:ext>
            </a:extLst>
          </p:cNvPr>
          <p:cNvSpPr txBox="1">
            <a:spLocks/>
          </p:cNvSpPr>
          <p:nvPr/>
        </p:nvSpPr>
        <p:spPr>
          <a:xfrm>
            <a:off x="1523400" y="4660289"/>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marL="85725" indent="-85725" algn="l">
              <a:spcBef>
                <a:spcPts val="0"/>
              </a:spcBef>
              <a:buClr>
                <a:srgbClr val="C00000"/>
              </a:buClr>
              <a:buFont typeface="Wingdings" panose="05000000000000000000" pitchFamily="2" charset="2"/>
              <a:buChar char="Ø"/>
            </a:pPr>
            <a:r>
              <a:rPr lang="ru-RU" sz="1100" dirty="0">
                <a:solidFill>
                  <a:schemeClr val="tx1"/>
                </a:solidFill>
                <a:ea typeface="Calibri" panose="020F0502020204030204" pitchFamily="34" charset="0"/>
              </a:rPr>
              <a:t> </a:t>
            </a:r>
            <a:r>
              <a:rPr lang="ru-RU" sz="1100" dirty="0" err="1">
                <a:solidFill>
                  <a:schemeClr val="tx1"/>
                </a:solidFill>
                <a:ea typeface="Calibri" panose="020F0502020204030204" pitchFamily="34" charset="0"/>
              </a:rPr>
              <a:t>Социокультур-ный</a:t>
            </a:r>
            <a:r>
              <a:rPr lang="ru-RU" sz="1100" dirty="0">
                <a:solidFill>
                  <a:schemeClr val="tx1"/>
                </a:solidFill>
                <a:ea typeface="Calibri" panose="020F0502020204030204" pitchFamily="34" charset="0"/>
              </a:rPr>
              <a:t> проект «Звучит великая русская музыка»</a:t>
            </a:r>
          </a:p>
        </p:txBody>
      </p:sp>
      <p:sp>
        <p:nvSpPr>
          <p:cNvPr id="20" name="Подзаголовок 32">
            <a:extLst>
              <a:ext uri="{FF2B5EF4-FFF2-40B4-BE49-F238E27FC236}">
                <a16:creationId xmlns:a16="http://schemas.microsoft.com/office/drawing/2014/main" id="{63A89221-C1FB-7653-61C2-9F4975B9B975}"/>
              </a:ext>
            </a:extLst>
          </p:cNvPr>
          <p:cNvSpPr txBox="1">
            <a:spLocks/>
          </p:cNvSpPr>
          <p:nvPr/>
        </p:nvSpPr>
        <p:spPr>
          <a:xfrm>
            <a:off x="4953000" y="2983840"/>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algn="l">
              <a:spcBef>
                <a:spcPts val="0"/>
              </a:spcBef>
              <a:buClr>
                <a:srgbClr val="A0403E"/>
              </a:buClr>
              <a:buFont typeface="Wingdings" panose="05000000000000000000" pitchFamily="2" charset="2"/>
              <a:buChar char="Ø"/>
            </a:pPr>
            <a:r>
              <a:rPr lang="ru-RU" sz="1100" dirty="0">
                <a:solidFill>
                  <a:schemeClr val="tx1"/>
                </a:solidFill>
                <a:ea typeface="Calibri" panose="020F0502020204030204" pitchFamily="34" charset="0"/>
              </a:rPr>
              <a:t> </a:t>
            </a:r>
            <a:r>
              <a:rPr lang="ru-RU" sz="1100" dirty="0" err="1">
                <a:solidFill>
                  <a:schemeClr val="tx1"/>
                </a:solidFill>
                <a:ea typeface="Calibri" panose="020F0502020204030204" pitchFamily="34" charset="0"/>
              </a:rPr>
              <a:t>Профориента-ционная</a:t>
            </a:r>
            <a:r>
              <a:rPr lang="ru-RU" sz="1100" dirty="0">
                <a:solidFill>
                  <a:schemeClr val="tx1"/>
                </a:solidFill>
                <a:ea typeface="Calibri" panose="020F0502020204030204" pitchFamily="34" charset="0"/>
              </a:rPr>
              <a:t> школа «Призвание»</a:t>
            </a:r>
          </a:p>
        </p:txBody>
      </p:sp>
      <p:pic>
        <p:nvPicPr>
          <p:cNvPr id="21" name="Рисунок 20">
            <a:extLst>
              <a:ext uri="{FF2B5EF4-FFF2-40B4-BE49-F238E27FC236}">
                <a16:creationId xmlns:a16="http://schemas.microsoft.com/office/drawing/2014/main" id="{4423A911-37F8-6FEA-3B34-C565EBACCB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1762" y="2763047"/>
            <a:ext cx="996923" cy="1440000"/>
          </a:xfrm>
          <a:prstGeom prst="rect">
            <a:avLst/>
          </a:prstGeom>
          <a:ln>
            <a:noFill/>
          </a:ln>
          <a:effectLst>
            <a:outerShdw blurRad="292100" dist="139700" dir="2700000" algn="tl" rotWithShape="0">
              <a:srgbClr val="333333">
                <a:alpha val="65000"/>
              </a:srgbClr>
            </a:outerShdw>
          </a:effectLst>
        </p:spPr>
      </p:pic>
      <p:sp>
        <p:nvSpPr>
          <p:cNvPr id="22" name="Подзаголовок 32">
            <a:extLst>
              <a:ext uri="{FF2B5EF4-FFF2-40B4-BE49-F238E27FC236}">
                <a16:creationId xmlns:a16="http://schemas.microsoft.com/office/drawing/2014/main" id="{67664C91-571A-A5FB-7EC4-2CF11C5A1EF6}"/>
              </a:ext>
            </a:extLst>
          </p:cNvPr>
          <p:cNvSpPr txBox="1">
            <a:spLocks/>
          </p:cNvSpPr>
          <p:nvPr/>
        </p:nvSpPr>
        <p:spPr>
          <a:xfrm>
            <a:off x="6096000" y="4724400"/>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marL="85725" indent="-85725" algn="l">
              <a:spcBef>
                <a:spcPts val="0"/>
              </a:spcBef>
              <a:buClr>
                <a:srgbClr val="C00000"/>
              </a:buClr>
              <a:buFont typeface="Wingdings" panose="05000000000000000000" pitchFamily="2" charset="2"/>
              <a:buChar char="Ø"/>
            </a:pPr>
            <a:r>
              <a:rPr lang="ru-RU" sz="1100" dirty="0">
                <a:solidFill>
                  <a:schemeClr val="tx1"/>
                </a:solidFill>
                <a:ea typeface="Calibri" panose="020F0502020204030204" pitchFamily="34" charset="0"/>
              </a:rPr>
              <a:t> </a:t>
            </a:r>
            <a:r>
              <a:rPr lang="en-US" sz="1100" dirty="0">
                <a:solidFill>
                  <a:schemeClr val="tx1"/>
                </a:solidFill>
                <a:ea typeface="Calibri" panose="020F0502020204030204" pitchFamily="34" charset="0"/>
              </a:rPr>
              <a:t>I</a:t>
            </a:r>
            <a:r>
              <a:rPr lang="ru-RU" sz="1100" dirty="0">
                <a:solidFill>
                  <a:schemeClr val="tx1"/>
                </a:solidFill>
                <a:ea typeface="Calibri" panose="020F0502020204030204" pitchFamily="34" charset="0"/>
              </a:rPr>
              <a:t> Открытый конкурс фортепианного исполнительства«</a:t>
            </a:r>
            <a:r>
              <a:rPr lang="en-US" sz="1100" dirty="0">
                <a:solidFill>
                  <a:schemeClr val="tx1"/>
                </a:solidFill>
                <a:ea typeface="Calibri" panose="020F0502020204030204" pitchFamily="34" charset="0"/>
              </a:rPr>
              <a:t>Gloria</a:t>
            </a:r>
            <a:r>
              <a:rPr lang="ru-RU" sz="1100" dirty="0">
                <a:solidFill>
                  <a:schemeClr val="tx1"/>
                </a:solidFill>
                <a:ea typeface="Calibri" panose="020F0502020204030204" pitchFamily="34" charset="0"/>
              </a:rPr>
              <a:t>»</a:t>
            </a:r>
          </a:p>
        </p:txBody>
      </p:sp>
      <p:pic>
        <p:nvPicPr>
          <p:cNvPr id="23" name="Рисунок 22">
            <a:extLst>
              <a:ext uri="{FF2B5EF4-FFF2-40B4-BE49-F238E27FC236}">
                <a16:creationId xmlns:a16="http://schemas.microsoft.com/office/drawing/2014/main" id="{9CE23939-C076-1EC9-E644-77C2E5511C80}"/>
              </a:ext>
            </a:extLst>
          </p:cNvPr>
          <p:cNvPicPr>
            <a:picLocks noChangeAspect="1"/>
          </p:cNvPicPr>
          <p:nvPr/>
        </p:nvPicPr>
        <p:blipFill>
          <a:blip r:embed="rId9" cstate="print"/>
          <a:stretch>
            <a:fillRect/>
          </a:stretch>
        </p:blipFill>
        <p:spPr>
          <a:xfrm>
            <a:off x="7315200" y="4503600"/>
            <a:ext cx="996923" cy="1440000"/>
          </a:xfrm>
          <a:prstGeom prst="rect">
            <a:avLst/>
          </a:prstGeom>
          <a:ln>
            <a:noFill/>
          </a:ln>
          <a:effectLst>
            <a:outerShdw blurRad="292100" dist="139700" dir="2700000" algn="tl" rotWithShape="0">
              <a:srgbClr val="333333">
                <a:alpha val="65000"/>
              </a:srgbClr>
            </a:outerShdw>
          </a:effectLst>
        </p:spPr>
      </p:pic>
      <p:pic>
        <p:nvPicPr>
          <p:cNvPr id="25" name="Рисунок 24">
            <a:extLst>
              <a:ext uri="{FF2B5EF4-FFF2-40B4-BE49-F238E27FC236}">
                <a16:creationId xmlns:a16="http://schemas.microsoft.com/office/drawing/2014/main" id="{0EEFF493-81E1-F04C-A68B-049A4DD431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0" y="2763047"/>
            <a:ext cx="996923" cy="1440000"/>
          </a:xfrm>
          <a:prstGeom prst="rect">
            <a:avLst/>
          </a:prstGeom>
          <a:ln>
            <a:noFill/>
          </a:ln>
          <a:effectLst>
            <a:outerShdw blurRad="292100" dist="139700" dir="2700000" algn="tl" rotWithShape="0">
              <a:srgbClr val="333333">
                <a:alpha val="65000"/>
              </a:srgbClr>
            </a:outerShdw>
          </a:effectLst>
        </p:spPr>
      </p:pic>
      <p:sp>
        <p:nvSpPr>
          <p:cNvPr id="26" name="Подзаголовок 32">
            <a:extLst>
              <a:ext uri="{FF2B5EF4-FFF2-40B4-BE49-F238E27FC236}">
                <a16:creationId xmlns:a16="http://schemas.microsoft.com/office/drawing/2014/main" id="{795B1AA8-8E37-7726-C08B-65498A4C4101}"/>
              </a:ext>
            </a:extLst>
          </p:cNvPr>
          <p:cNvSpPr txBox="1">
            <a:spLocks/>
          </p:cNvSpPr>
          <p:nvPr/>
        </p:nvSpPr>
        <p:spPr>
          <a:xfrm>
            <a:off x="3961800" y="4660289"/>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algn="l">
              <a:spcBef>
                <a:spcPts val="0"/>
              </a:spcBef>
              <a:buClr>
                <a:srgbClr val="A0403E"/>
              </a:buClr>
              <a:buFont typeface="Wingdings" panose="05000000000000000000" pitchFamily="2" charset="2"/>
              <a:buChar char="Ø"/>
            </a:pPr>
            <a:r>
              <a:rPr lang="ru-RU" sz="1100" dirty="0">
                <a:solidFill>
                  <a:schemeClr val="tx1"/>
                </a:solidFill>
                <a:ea typeface="Calibri" panose="020F0502020204030204" pitchFamily="34" charset="0"/>
              </a:rPr>
              <a:t> Открытый конкурс по сольфеджио, музыкальной грамоте, элементарной теории музыки</a:t>
            </a:r>
          </a:p>
        </p:txBody>
      </p:sp>
      <p:sp>
        <p:nvSpPr>
          <p:cNvPr id="27" name="Подзаголовок 32">
            <a:extLst>
              <a:ext uri="{FF2B5EF4-FFF2-40B4-BE49-F238E27FC236}">
                <a16:creationId xmlns:a16="http://schemas.microsoft.com/office/drawing/2014/main" id="{870FFD5A-EAA6-D6DE-5F46-8E1F8C68AD62}"/>
              </a:ext>
            </a:extLst>
          </p:cNvPr>
          <p:cNvSpPr txBox="1">
            <a:spLocks/>
          </p:cNvSpPr>
          <p:nvPr/>
        </p:nvSpPr>
        <p:spPr>
          <a:xfrm>
            <a:off x="7315200" y="2983840"/>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algn="l">
              <a:spcBef>
                <a:spcPts val="0"/>
              </a:spcBef>
              <a:buClr>
                <a:srgbClr val="A0403E"/>
              </a:buClr>
              <a:buFont typeface="Wingdings" panose="05000000000000000000" pitchFamily="2" charset="2"/>
              <a:buChar char="Ø"/>
            </a:pPr>
            <a:r>
              <a:rPr lang="en-US" sz="1100" dirty="0">
                <a:solidFill>
                  <a:schemeClr val="tx1"/>
                </a:solidFill>
                <a:ea typeface="Calibri" panose="020F0502020204030204" pitchFamily="34" charset="0"/>
              </a:rPr>
              <a:t> I</a:t>
            </a:r>
            <a:r>
              <a:rPr lang="ru-RU" sz="1100" dirty="0">
                <a:solidFill>
                  <a:schemeClr val="tx1"/>
                </a:solidFill>
                <a:ea typeface="Calibri" panose="020F0502020204030204" pitchFamily="34" charset="0"/>
              </a:rPr>
              <a:t> Открытый конкурс вокального искусства «</a:t>
            </a:r>
            <a:r>
              <a:rPr lang="en-US" sz="1100" dirty="0" err="1">
                <a:solidFill>
                  <a:schemeClr val="tx1"/>
                </a:solidFill>
                <a:ea typeface="Calibri" panose="020F0502020204030204" pitchFamily="34" charset="0"/>
              </a:rPr>
              <a:t>Belcanto</a:t>
            </a:r>
            <a:r>
              <a:rPr lang="ru-RU" sz="1100" dirty="0">
                <a:solidFill>
                  <a:schemeClr val="tx1"/>
                </a:solidFill>
                <a:ea typeface="Calibri" panose="020F0502020204030204" pitchFamily="34" charset="0"/>
              </a:rPr>
              <a:t>»</a:t>
            </a:r>
          </a:p>
        </p:txBody>
      </p:sp>
      <p:sp>
        <p:nvSpPr>
          <p:cNvPr id="28" name="Подзаголовок 32">
            <a:extLst>
              <a:ext uri="{FF2B5EF4-FFF2-40B4-BE49-F238E27FC236}">
                <a16:creationId xmlns:a16="http://schemas.microsoft.com/office/drawing/2014/main" id="{6E6886AF-80D7-ADA1-880A-9022EFE6798F}"/>
              </a:ext>
            </a:extLst>
          </p:cNvPr>
          <p:cNvSpPr txBox="1">
            <a:spLocks/>
          </p:cNvSpPr>
          <p:nvPr/>
        </p:nvSpPr>
        <p:spPr>
          <a:xfrm>
            <a:off x="8382000" y="4660289"/>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algn="l">
              <a:spcBef>
                <a:spcPts val="0"/>
              </a:spcBef>
              <a:buClr>
                <a:srgbClr val="A0403E"/>
              </a:buClr>
              <a:buFont typeface="Wingdings" panose="05000000000000000000" pitchFamily="2" charset="2"/>
              <a:buChar char="Ø"/>
            </a:pPr>
            <a:r>
              <a:rPr lang="ru-RU" sz="1100" dirty="0">
                <a:solidFill>
                  <a:schemeClr val="tx1"/>
                </a:solidFill>
                <a:ea typeface="Calibri" panose="020F0502020204030204" pitchFamily="34" charset="0"/>
              </a:rPr>
              <a:t> Летняя художественная школа</a:t>
            </a:r>
          </a:p>
        </p:txBody>
      </p:sp>
      <p:pic>
        <p:nvPicPr>
          <p:cNvPr id="29" name="Рисунок 28">
            <a:extLst>
              <a:ext uri="{FF2B5EF4-FFF2-40B4-BE49-F238E27FC236}">
                <a16:creationId xmlns:a16="http://schemas.microsoft.com/office/drawing/2014/main" id="{FB7793C8-0B27-19FB-4553-543585F6B6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6077" y="2763047"/>
            <a:ext cx="996923" cy="1440000"/>
          </a:xfrm>
          <a:prstGeom prst="rect">
            <a:avLst/>
          </a:prstGeom>
          <a:ln>
            <a:noFill/>
          </a:ln>
          <a:effectLst>
            <a:outerShdw blurRad="292100" dist="139700" dir="2700000" algn="tl" rotWithShape="0">
              <a:srgbClr val="333333">
                <a:alpha val="65000"/>
              </a:srgbClr>
            </a:outerShdw>
          </a:effectLst>
        </p:spPr>
      </p:pic>
      <p:sp>
        <p:nvSpPr>
          <p:cNvPr id="30" name="Подзаголовок 32">
            <a:extLst>
              <a:ext uri="{FF2B5EF4-FFF2-40B4-BE49-F238E27FC236}">
                <a16:creationId xmlns:a16="http://schemas.microsoft.com/office/drawing/2014/main" id="{8716CF1B-EB69-C334-DD9C-D83725CC931B}"/>
              </a:ext>
            </a:extLst>
          </p:cNvPr>
          <p:cNvSpPr txBox="1">
            <a:spLocks/>
          </p:cNvSpPr>
          <p:nvPr/>
        </p:nvSpPr>
        <p:spPr>
          <a:xfrm>
            <a:off x="2666400" y="2983840"/>
            <a:ext cx="1296000" cy="1511911"/>
          </a:xfrm>
          <a:prstGeom prst="rect">
            <a:avLst/>
          </a:prstGeom>
        </p:spPr>
        <p:txBody>
          <a:bodyPr vert="horz" lIns="91440" tIns="45720" rIns="91440" bIns="45720" rtlCol="0" anchor="t">
            <a:noAutofit/>
          </a:bodyPr>
          <a:lstStyle>
            <a:lvl1pPr marL="0" indent="0" algn="ctr" defTabSz="1437546" rtl="0" eaLnBrk="1" latinLnBrk="0" hangingPunct="1">
              <a:spcBef>
                <a:spcPct val="20000"/>
              </a:spcBef>
              <a:buFont typeface="Arial" pitchFamily="34" charset="0"/>
              <a:buNone/>
              <a:defRPr sz="5030" kern="1200">
                <a:solidFill>
                  <a:schemeClr val="tx1">
                    <a:tint val="75000"/>
                  </a:schemeClr>
                </a:solidFill>
                <a:latin typeface="+mn-lt"/>
                <a:ea typeface="+mn-ea"/>
                <a:cs typeface="+mn-cs"/>
              </a:defRPr>
            </a:lvl1pPr>
            <a:lvl2pPr marL="718773" indent="0" algn="ctr" defTabSz="1437546" rtl="0" eaLnBrk="1" latinLnBrk="0" hangingPunct="1">
              <a:spcBef>
                <a:spcPct val="20000"/>
              </a:spcBef>
              <a:buFont typeface="Arial" pitchFamily="34" charset="0"/>
              <a:buNone/>
              <a:defRPr sz="4402" kern="1200">
                <a:solidFill>
                  <a:schemeClr val="tx1">
                    <a:tint val="75000"/>
                  </a:schemeClr>
                </a:solidFill>
                <a:latin typeface="+mn-lt"/>
                <a:ea typeface="+mn-ea"/>
                <a:cs typeface="+mn-cs"/>
              </a:defRPr>
            </a:lvl2pPr>
            <a:lvl3pPr marL="1437546" indent="0" algn="ctr" defTabSz="1437546" rtl="0" eaLnBrk="1" latinLnBrk="0" hangingPunct="1">
              <a:spcBef>
                <a:spcPct val="20000"/>
              </a:spcBef>
              <a:buFont typeface="Arial" pitchFamily="34" charset="0"/>
              <a:buNone/>
              <a:defRPr sz="3773" kern="1200">
                <a:solidFill>
                  <a:schemeClr val="tx1">
                    <a:tint val="75000"/>
                  </a:schemeClr>
                </a:solidFill>
                <a:latin typeface="+mn-lt"/>
                <a:ea typeface="+mn-ea"/>
                <a:cs typeface="+mn-cs"/>
              </a:defRPr>
            </a:lvl3pPr>
            <a:lvl4pPr marL="2156319"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4pPr>
            <a:lvl5pPr marL="287509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5pPr>
            <a:lvl6pPr marL="359386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6pPr>
            <a:lvl7pPr marL="4312638"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7pPr>
            <a:lvl8pPr marL="5031412"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8pPr>
            <a:lvl9pPr marL="5750185" indent="0" algn="ctr" defTabSz="1437546" rtl="0" eaLnBrk="1" latinLnBrk="0" hangingPunct="1">
              <a:spcBef>
                <a:spcPct val="20000"/>
              </a:spcBef>
              <a:buFont typeface="Arial" pitchFamily="34" charset="0"/>
              <a:buNone/>
              <a:defRPr sz="3144" kern="1200">
                <a:solidFill>
                  <a:schemeClr val="tx1">
                    <a:tint val="75000"/>
                  </a:schemeClr>
                </a:solidFill>
                <a:latin typeface="+mn-lt"/>
                <a:ea typeface="+mn-ea"/>
                <a:cs typeface="+mn-cs"/>
              </a:defRPr>
            </a:lvl9pPr>
          </a:lstStyle>
          <a:p>
            <a:pPr algn="l">
              <a:spcBef>
                <a:spcPts val="0"/>
              </a:spcBef>
              <a:buClr>
                <a:srgbClr val="A0403E"/>
              </a:buClr>
              <a:buFont typeface="Wingdings" panose="05000000000000000000" pitchFamily="2" charset="2"/>
              <a:buChar char="Ø"/>
            </a:pPr>
            <a:r>
              <a:rPr lang="ru-RU" sz="1100" dirty="0">
                <a:solidFill>
                  <a:schemeClr val="tx1"/>
                </a:solidFill>
                <a:ea typeface="Calibri" panose="020F0502020204030204" pitchFamily="34" charset="0"/>
              </a:rPr>
              <a:t> </a:t>
            </a:r>
            <a:r>
              <a:rPr lang="en-US" sz="1100" dirty="0">
                <a:solidFill>
                  <a:schemeClr val="tx1"/>
                </a:solidFill>
                <a:ea typeface="Calibri" panose="020F0502020204030204" pitchFamily="34" charset="0"/>
              </a:rPr>
              <a:t>I</a:t>
            </a:r>
            <a:r>
              <a:rPr lang="ru-RU" sz="1100" dirty="0">
                <a:solidFill>
                  <a:schemeClr val="tx1"/>
                </a:solidFill>
                <a:ea typeface="Calibri" panose="020F0502020204030204" pitchFamily="34" charset="0"/>
              </a:rPr>
              <a:t> Открытый конкурс духовых и ударных инструментов «Фанфары Мариуполя»</a:t>
            </a:r>
          </a:p>
        </p:txBody>
      </p:sp>
      <p:pic>
        <p:nvPicPr>
          <p:cNvPr id="33" name="Рисунок 32">
            <a:extLst>
              <a:ext uri="{FF2B5EF4-FFF2-40B4-BE49-F238E27FC236}">
                <a16:creationId xmlns:a16="http://schemas.microsoft.com/office/drawing/2014/main" id="{51FE3F9C-C499-D0A7-6801-DADEB26039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0877" y="4503600"/>
            <a:ext cx="996923" cy="1440000"/>
          </a:xfrm>
          <a:prstGeom prst="rect">
            <a:avLst/>
          </a:prstGeom>
          <a:ln>
            <a:noFill/>
          </a:ln>
          <a:effectLst>
            <a:outerShdw blurRad="292100" dist="139700" dir="2700000" algn="tl" rotWithShape="0">
              <a:srgbClr val="333333">
                <a:alpha val="65000"/>
              </a:srgbClr>
            </a:outerShdw>
          </a:effectLst>
        </p:spPr>
      </p:pic>
      <p:pic>
        <p:nvPicPr>
          <p:cNvPr id="34" name="Рисунок 33">
            <a:extLst>
              <a:ext uri="{FF2B5EF4-FFF2-40B4-BE49-F238E27FC236}">
                <a16:creationId xmlns:a16="http://schemas.microsoft.com/office/drawing/2014/main" id="{074A00BA-1C32-53DD-BEA4-9439E6695D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3077" y="4503600"/>
            <a:ext cx="996923" cy="14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21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610029" y="2273683"/>
            <a:ext cx="8762571" cy="892296"/>
          </a:xfrm>
          <a:prstGeom prst="rect">
            <a:avLst/>
          </a:prstGeom>
        </p:spPr>
        <p:txBody>
          <a:bodyPr vert="horz" wrap="square" lIns="0" tIns="55880" rIns="0" bIns="0" rtlCol="0">
            <a:spAutoFit/>
          </a:bodyPr>
          <a:lstStyle/>
          <a:p>
            <a:pPr indent="180000" algn="just">
              <a:lnSpc>
                <a:spcPct val="97000"/>
              </a:lnSpc>
              <a:spcBef>
                <a:spcPts val="0"/>
              </a:spcBef>
            </a:pPr>
            <a:r>
              <a:rPr lang="ru-RU" sz="1400" dirty="0">
                <a:solidFill>
                  <a:schemeClr val="tx1"/>
                </a:solidFill>
                <a:effectLst/>
                <a:ea typeface="Times New Roman" panose="02020603050405020304" pitchFamily="18" charset="0"/>
                <a:cs typeface="Times New Roman" panose="02020603050405020304" pitchFamily="18" charset="0"/>
              </a:rPr>
              <a:t>На базе Академии регулярно проводятся: Всероссийская научно-практическая конференция «Мастер и мастерство в художественном творчестве»; Молодежная научно-практическая конференция «На пути к музыкальной науке…».</a:t>
            </a:r>
            <a:r>
              <a:rPr lang="ru-RU" sz="1400" dirty="0">
                <a:solidFill>
                  <a:srgbClr val="000000"/>
                </a:solidFill>
                <a:effectLst/>
                <a:ea typeface="Times New Roman" panose="02020603050405020304" pitchFamily="18" charset="0"/>
                <a:cs typeface="Times New Roman" panose="02020603050405020304" pitchFamily="18" charset="0"/>
              </a:rPr>
              <a:t> Донецкая государственная музыкальная академия имени С.С. Прокофьева сегодня находится в авангарде музыкальной инфраструктуры Донбасса. </a:t>
            </a:r>
            <a:endParaRPr sz="1400" dirty="0">
              <a:latin typeface="Arial"/>
              <a:cs typeface="Arial"/>
            </a:endParaRP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933557"/>
            <a:ext cx="7871233" cy="514243"/>
          </a:xfrm>
          <a:prstGeom prst="rect">
            <a:avLst/>
          </a:prstGeom>
        </p:spPr>
        <p:txBody>
          <a:bodyPr vert="horz" wrap="square" lIns="0" tIns="26670" rIns="0" bIns="0" rtlCol="0">
            <a:spAutoFit/>
          </a:bodyPr>
          <a:lstStyle/>
          <a:p>
            <a:pPr marL="12700" marR="5080">
              <a:lnSpc>
                <a:spcPts val="3829"/>
              </a:lnSpc>
              <a:spcBef>
                <a:spcPts val="210"/>
              </a:spcBef>
            </a:pPr>
            <a:r>
              <a:rPr lang="ru-RU" spc="-35" dirty="0"/>
              <a:t>Научная работа</a:t>
            </a:r>
            <a:endParaRPr spc="-35" dirty="0"/>
          </a:p>
        </p:txBody>
      </p:sp>
      <p:pic>
        <p:nvPicPr>
          <p:cNvPr id="10" name="Рисунок 9">
            <a:extLst>
              <a:ext uri="{FF2B5EF4-FFF2-40B4-BE49-F238E27FC236}">
                <a16:creationId xmlns:a16="http://schemas.microsoft.com/office/drawing/2014/main" id="{C8ED8749-B65E-E81C-71F7-C038E336C4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651" y="4038601"/>
            <a:ext cx="1676127" cy="2362199"/>
          </a:xfrm>
          <a:prstGeom prst="rect">
            <a:avLst/>
          </a:prstGeom>
          <a:ln>
            <a:noFill/>
          </a:ln>
          <a:effectLst>
            <a:outerShdw blurRad="292100" dist="139700" dir="2700000" algn="tl" rotWithShape="0">
              <a:srgbClr val="333333">
                <a:alpha val="65000"/>
              </a:srgbClr>
            </a:outerShdw>
          </a:effectLst>
        </p:spPr>
      </p:pic>
      <p:pic>
        <p:nvPicPr>
          <p:cNvPr id="18" name="Рисунок 17">
            <a:extLst>
              <a:ext uri="{FF2B5EF4-FFF2-40B4-BE49-F238E27FC236}">
                <a16:creationId xmlns:a16="http://schemas.microsoft.com/office/drawing/2014/main" id="{CBF9623B-7166-8DAA-D4E1-4A8E2CE0F4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7509" y="4038601"/>
            <a:ext cx="1664152" cy="2345322"/>
          </a:xfrm>
          <a:prstGeom prst="rect">
            <a:avLst/>
          </a:prstGeom>
          <a:ln>
            <a:noFill/>
          </a:ln>
          <a:effectLst>
            <a:outerShdw blurRad="292100" dist="139700" dir="2700000" algn="tl" rotWithShape="0">
              <a:srgbClr val="333333">
                <a:alpha val="65000"/>
              </a:srgbClr>
            </a:outerShdw>
          </a:effectLst>
        </p:spPr>
      </p:pic>
      <p:pic>
        <p:nvPicPr>
          <p:cNvPr id="24" name="Рисунок 23">
            <a:extLst>
              <a:ext uri="{FF2B5EF4-FFF2-40B4-BE49-F238E27FC236}">
                <a16:creationId xmlns:a16="http://schemas.microsoft.com/office/drawing/2014/main" id="{C4EE9219-E40F-C5BA-54E4-190E9AEB47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4973" y="3581401"/>
            <a:ext cx="2359602" cy="1061218"/>
          </a:xfrm>
          <a:prstGeom prst="rect">
            <a:avLst/>
          </a:prstGeom>
          <a:ln>
            <a:solidFill>
              <a:schemeClr val="bg1"/>
            </a:solidFill>
          </a:ln>
          <a:effectLst>
            <a:outerShdw blurRad="190500" algn="tl" rotWithShape="0">
              <a:srgbClr val="000000">
                <a:alpha val="70000"/>
              </a:srgbClr>
            </a:outerShdw>
          </a:effectLst>
        </p:spPr>
      </p:pic>
      <p:pic>
        <p:nvPicPr>
          <p:cNvPr id="28" name="Рисунок 27">
            <a:extLst>
              <a:ext uri="{FF2B5EF4-FFF2-40B4-BE49-F238E27FC236}">
                <a16:creationId xmlns:a16="http://schemas.microsoft.com/office/drawing/2014/main" id="{9684EA1C-AEF1-C308-C183-014EFA5492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6954" y="3984556"/>
            <a:ext cx="1468352" cy="1101264"/>
          </a:xfrm>
          <a:prstGeom prst="rect">
            <a:avLst/>
          </a:prstGeom>
          <a:ln>
            <a:solidFill>
              <a:schemeClr val="bg1"/>
            </a:solidFill>
          </a:ln>
          <a:effectLst>
            <a:outerShdw blurRad="190500" algn="tl" rotWithShape="0">
              <a:srgbClr val="000000">
                <a:alpha val="70000"/>
              </a:srgbClr>
            </a:outerShdw>
          </a:effectLst>
        </p:spPr>
      </p:pic>
      <p:pic>
        <p:nvPicPr>
          <p:cNvPr id="32" name="Рисунок 31">
            <a:extLst>
              <a:ext uri="{FF2B5EF4-FFF2-40B4-BE49-F238E27FC236}">
                <a16:creationId xmlns:a16="http://schemas.microsoft.com/office/drawing/2014/main" id="{BD8B46C4-0142-FB1C-F4EB-27E20580E6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0912" y="5479840"/>
            <a:ext cx="1499607" cy="995833"/>
          </a:xfrm>
          <a:prstGeom prst="rect">
            <a:avLst/>
          </a:prstGeom>
          <a:ln>
            <a:solidFill>
              <a:schemeClr val="bg1"/>
            </a:solidFill>
          </a:ln>
          <a:effectLst>
            <a:outerShdw blurRad="190500" algn="tl" rotWithShape="0">
              <a:srgbClr val="000000">
                <a:alpha val="70000"/>
              </a:srgbClr>
            </a:outerShdw>
          </a:effectLst>
        </p:spPr>
      </p:pic>
      <p:pic>
        <p:nvPicPr>
          <p:cNvPr id="34" name="Рисунок 33">
            <a:extLst>
              <a:ext uri="{FF2B5EF4-FFF2-40B4-BE49-F238E27FC236}">
                <a16:creationId xmlns:a16="http://schemas.microsoft.com/office/drawing/2014/main" id="{3833C765-43F2-76C2-7353-BE5C6B1671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0400" y="4907287"/>
            <a:ext cx="2359602" cy="1163210"/>
          </a:xfrm>
          <a:prstGeom prst="rect">
            <a:avLst/>
          </a:prstGeom>
          <a:ln>
            <a:noFill/>
          </a:ln>
          <a:effectLst>
            <a:outerShdw blurRad="190500" algn="tl" rotWithShape="0">
              <a:srgbClr val="000000">
                <a:alpha val="70000"/>
              </a:srgbClr>
            </a:outerShdw>
          </a:effectLst>
        </p:spPr>
      </p:pic>
      <p:pic>
        <p:nvPicPr>
          <p:cNvPr id="26" name="Рисунок 25">
            <a:extLst>
              <a:ext uri="{FF2B5EF4-FFF2-40B4-BE49-F238E27FC236}">
                <a16:creationId xmlns:a16="http://schemas.microsoft.com/office/drawing/2014/main" id="{FD618924-3D20-E681-2EEE-AD9DB8B83F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8022" y="4906579"/>
            <a:ext cx="1509788" cy="1002594"/>
          </a:xfrm>
          <a:prstGeom prst="rect">
            <a:avLst/>
          </a:prstGeom>
          <a:ln>
            <a:solidFill>
              <a:schemeClr val="bg1"/>
            </a:solidFill>
          </a:ln>
          <a:effectLst>
            <a:outerShdw blurRad="190500" algn="tl" rotWithShape="0">
              <a:srgbClr val="000000">
                <a:alpha val="70000"/>
              </a:srgbClr>
            </a:outerShdw>
          </a:effectLst>
        </p:spPr>
      </p:pic>
      <p:pic>
        <p:nvPicPr>
          <p:cNvPr id="30" name="Рисунок 29">
            <a:extLst>
              <a:ext uri="{FF2B5EF4-FFF2-40B4-BE49-F238E27FC236}">
                <a16:creationId xmlns:a16="http://schemas.microsoft.com/office/drawing/2014/main" id="{68B6ED2A-CDC1-FA26-728F-D7B8835179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18758" y="3581401"/>
            <a:ext cx="1485371" cy="1101264"/>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68002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1017383" y="990600"/>
            <a:ext cx="4553509" cy="505908"/>
          </a:xfrm>
          <a:prstGeom prst="rect">
            <a:avLst/>
          </a:prstGeom>
        </p:spPr>
        <p:txBody>
          <a:bodyPr vert="horz" wrap="square" lIns="0" tIns="13335" rIns="0" bIns="0" rtlCol="0">
            <a:spAutoFit/>
          </a:bodyPr>
          <a:lstStyle/>
          <a:p>
            <a:pPr marL="12700">
              <a:lnSpc>
                <a:spcPct val="100000"/>
              </a:lnSpc>
              <a:spcBef>
                <a:spcPts val="105"/>
              </a:spcBef>
            </a:pPr>
            <a:r>
              <a:rPr dirty="0"/>
              <a:t>Издания Академии</a:t>
            </a:r>
          </a:p>
        </p:txBody>
      </p:sp>
      <p:sp>
        <p:nvSpPr>
          <p:cNvPr id="12" name="object 12"/>
          <p:cNvSpPr txBox="1"/>
          <p:nvPr/>
        </p:nvSpPr>
        <p:spPr>
          <a:xfrm>
            <a:off x="533400" y="2567808"/>
            <a:ext cx="8839199" cy="3327193"/>
          </a:xfrm>
          <a:prstGeom prst="rect">
            <a:avLst/>
          </a:prstGeom>
        </p:spPr>
        <p:txBody>
          <a:bodyPr vert="horz" wrap="square" lIns="0" tIns="13335" rIns="0" bIns="0" rtlCol="0">
            <a:spAutoFit/>
          </a:bodyPr>
          <a:lstStyle/>
          <a:p>
            <a:pPr marL="12700" marR="118745" algn="just">
              <a:lnSpc>
                <a:spcPct val="100000"/>
              </a:lnSpc>
              <a:spcBef>
                <a:spcPts val="105"/>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В  федеральном государственном бюджетном образовательном учреждении высшего образования «Донецкая государственная музыкальная академия имени</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С.С. Прокофьева» осуществляется формирование сборника  научных статей «Музыкальное искусство», охватывающего широкий спектр актуальных проблем современного музыковедения, которые касаются эстетико-культурологических, историко-теоретических, исполнительских, а также  методико-педагогических вопросов музыкального искусства.</a:t>
            </a:r>
            <a:endParaRPr lang="ru-RU" sz="140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994"/>
              </a:spcBef>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На сегодняшний день научное издание:</a:t>
            </a:r>
            <a:endParaRPr lang="ru-RU" sz="1400" dirty="0">
              <a:latin typeface="Tahoma" panose="020B0604030504040204" pitchFamily="34" charset="0"/>
              <a:ea typeface="Tahoma" panose="020B0604030504040204" pitchFamily="34" charset="0"/>
              <a:cs typeface="Tahoma" panose="020B0604030504040204" pitchFamily="34" charset="0"/>
            </a:endParaRPr>
          </a:p>
          <a:p>
            <a:pPr marL="266700" indent="-254000" algn="just">
              <a:lnSpc>
                <a:spcPct val="100000"/>
              </a:lnSpc>
              <a:spcBef>
                <a:spcPts val="994"/>
              </a:spcBef>
              <a:buClr>
                <a:srgbClr val="002060"/>
              </a:buClr>
              <a:buFont typeface="Wingdings" panose="05000000000000000000" pitchFamily="2" charset="2"/>
              <a:buChar char="ü"/>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входит в </a:t>
            </a:r>
            <a:r>
              <a:rPr lang="ru-RU" sz="1400" dirty="0" err="1">
                <a:solidFill>
                  <a:srgbClr val="3E3E3E"/>
                </a:solidFill>
                <a:latin typeface="Tahoma" panose="020B0604030504040204" pitchFamily="34" charset="0"/>
                <a:ea typeface="Tahoma" panose="020B0604030504040204" pitchFamily="34" charset="0"/>
                <a:cs typeface="Tahoma" panose="020B0604030504040204" pitchFamily="34" charset="0"/>
              </a:rPr>
              <a:t>наукометрическую</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 систему РИНЦ (лицензионный договор</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 57-04/2024 от 02.04.2024 года);</a:t>
            </a:r>
            <a:endParaRPr lang="ru-RU" sz="1400" dirty="0">
              <a:latin typeface="Tahoma" panose="020B0604030504040204" pitchFamily="34" charset="0"/>
              <a:ea typeface="Tahoma" panose="020B0604030504040204" pitchFamily="34" charset="0"/>
              <a:cs typeface="Tahoma" panose="020B0604030504040204" pitchFamily="34" charset="0"/>
            </a:endParaRPr>
          </a:p>
          <a:p>
            <a:pPr marL="266700" indent="-254000" algn="just">
              <a:lnSpc>
                <a:spcPct val="100000"/>
              </a:lnSpc>
              <a:spcBef>
                <a:spcPts val="1005"/>
              </a:spcBef>
              <a:buClr>
                <a:srgbClr val="002060"/>
              </a:buClr>
              <a:buFont typeface="Wingdings" panose="05000000000000000000" pitchFamily="2" charset="2"/>
              <a:buChar char="ü"/>
              <a:tabLst>
                <a:tab pos="36195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зарегистрировано в Международном центре ISSN в Париже;</a:t>
            </a:r>
            <a:endParaRPr lang="ru-RU" sz="1400" dirty="0">
              <a:latin typeface="Tahoma" panose="020B0604030504040204" pitchFamily="34" charset="0"/>
              <a:ea typeface="Tahoma" panose="020B0604030504040204" pitchFamily="34" charset="0"/>
              <a:cs typeface="Tahoma" panose="020B0604030504040204" pitchFamily="34" charset="0"/>
            </a:endParaRPr>
          </a:p>
          <a:p>
            <a:pPr marL="266700" marR="56515" indent="-254000" algn="just">
              <a:lnSpc>
                <a:spcPct val="100000"/>
              </a:lnSpc>
              <a:spcBef>
                <a:spcPts val="1000"/>
              </a:spcBef>
              <a:buClr>
                <a:srgbClr val="002060"/>
              </a:buClr>
              <a:buFont typeface="Wingdings" panose="05000000000000000000" pitchFamily="2" charset="2"/>
              <a:buChar char="ü"/>
              <a:tabLst>
                <a:tab pos="2667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включено в Перечень рецензируемых научных изданий, в которых должны  быть опубликованы основные научные результаты диссертаций на  соискание учёной степени кандидата наук, на соискание учёной степени  доктора наук в соответствии с Приказом Министерства образования и науки  Донецкой Народной Республики № 1134 от 01.11.2016 г.</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51F9B501-68F2-A5F9-DB75-723AE54908F6}"/>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C51E37F3-DF75-6790-0606-C37B2AAECDDD}"/>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316D60A-283A-4BE3-F401-7B16CD3E297A}"/>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9EB44BCC-6DD2-6730-A2DA-FD97D2A08D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lang="ru-RU"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lang="ru-RU" dirty="0"/>
            </a:p>
          </p:txBody>
        </p:sp>
      </p:grpSp>
      <p:sp>
        <p:nvSpPr>
          <p:cNvPr id="12" name="object 12"/>
          <p:cNvSpPr txBox="1"/>
          <p:nvPr/>
        </p:nvSpPr>
        <p:spPr>
          <a:xfrm>
            <a:off x="762000" y="2519170"/>
            <a:ext cx="8458200" cy="3623556"/>
          </a:xfrm>
          <a:prstGeom prst="rect">
            <a:avLst/>
          </a:prstGeom>
        </p:spPr>
        <p:txBody>
          <a:bodyPr vert="horz" wrap="square" lIns="0" tIns="12700" rIns="0" bIns="0" rtlCol="0">
            <a:spAutoFit/>
          </a:bodyPr>
          <a:lstStyle/>
          <a:p>
            <a:pPr lvl="0" indent="448310" algn="just">
              <a:lnSpc>
                <a:spcPct val="115000"/>
              </a:lnSpc>
            </a:pPr>
            <a:r>
              <a:rPr lang="ru-RU" sz="1200" dirty="0">
                <a:latin typeface="Tahoma" panose="020B0604030504040204" pitchFamily="34" charset="0"/>
                <a:ea typeface="Tahoma" panose="020B0604030504040204" pitchFamily="34" charset="0"/>
                <a:cs typeface="Tahoma" panose="020B0604030504040204" pitchFamily="34" charset="0"/>
              </a:rPr>
              <a:t>Основные этапы становления вуза: </a:t>
            </a:r>
          </a:p>
          <a:p>
            <a:pPr marL="342900" lvl="0" indent="-342900" algn="just">
              <a:lnSpc>
                <a:spcPct val="115000"/>
              </a:lnSpc>
              <a:buClr>
                <a:schemeClr val="tx2"/>
              </a:buClr>
              <a:buFont typeface="Wingdings" panose="05000000000000000000" pitchFamily="2" charset="2"/>
              <a:buChar char="Ø"/>
            </a:pPr>
            <a:r>
              <a:rPr lang="ru-RU" sz="1200" dirty="0">
                <a:latin typeface="Tahoma" panose="020B0604030504040204" pitchFamily="34" charset="0"/>
                <a:ea typeface="Tahoma" panose="020B0604030504040204" pitchFamily="34" charset="0"/>
                <a:cs typeface="Tahoma" panose="020B0604030504040204" pitchFamily="34" charset="0"/>
              </a:rPr>
              <a:t>Указом Министерства культуры УССР от 06.06.1968 г. № 302 для обеспечения потребностей региона в музыкальных кадрах высшей квалификации был создан музыкально-педагогический институт на базе Донецкого филиала Харьковского института искусств, который существовал с 1965 года; </a:t>
            </a:r>
          </a:p>
          <a:p>
            <a:pPr marL="342900" lvl="0" indent="-342900" algn="just">
              <a:lnSpc>
                <a:spcPct val="115000"/>
              </a:lnSpc>
              <a:buClr>
                <a:schemeClr val="tx2"/>
              </a:buClr>
              <a:buFont typeface="Wingdings" panose="05000000000000000000" pitchFamily="2" charset="2"/>
              <a:buChar char="Ø"/>
            </a:pPr>
            <a:r>
              <a:rPr lang="ru-RU" sz="1200" spc="-15" dirty="0">
                <a:latin typeface="Tahoma" panose="020B0604030504040204" pitchFamily="34" charset="0"/>
                <a:ea typeface="Tahoma" panose="020B0604030504040204" pitchFamily="34" charset="0"/>
                <a:cs typeface="Tahoma" panose="020B0604030504040204" pitchFamily="34" charset="0"/>
              </a:rPr>
              <a:t>Указом</a:t>
            </a:r>
            <a:r>
              <a:rPr lang="ru-RU" sz="1200" spc="140" dirty="0">
                <a:latin typeface="Tahoma" panose="020B0604030504040204" pitchFamily="34" charset="0"/>
                <a:ea typeface="Tahoma" panose="020B0604030504040204" pitchFamily="34" charset="0"/>
                <a:cs typeface="Tahoma" panose="020B0604030504040204" pitchFamily="34" charset="0"/>
              </a:rPr>
              <a:t> </a:t>
            </a:r>
            <a:r>
              <a:rPr lang="ru-RU" sz="1200" spc="30" dirty="0">
                <a:latin typeface="Tahoma" panose="020B0604030504040204" pitchFamily="34" charset="0"/>
                <a:ea typeface="Tahoma" panose="020B0604030504040204" pitchFamily="34" charset="0"/>
                <a:cs typeface="Tahoma" panose="020B0604030504040204" pitchFamily="34" charset="0"/>
              </a:rPr>
              <a:t>Совета</a:t>
            </a:r>
            <a:r>
              <a:rPr lang="ru-RU" sz="1200" spc="150" dirty="0">
                <a:latin typeface="Tahoma" panose="020B0604030504040204" pitchFamily="34" charset="0"/>
                <a:ea typeface="Tahoma" panose="020B0604030504040204" pitchFamily="34" charset="0"/>
                <a:cs typeface="Tahoma" panose="020B0604030504040204" pitchFamily="34" charset="0"/>
              </a:rPr>
              <a:t> </a:t>
            </a:r>
            <a:r>
              <a:rPr lang="ru-RU" sz="1200" spc="-10" dirty="0">
                <a:latin typeface="Tahoma" panose="020B0604030504040204" pitchFamily="34" charset="0"/>
                <a:ea typeface="Tahoma" panose="020B0604030504040204" pitchFamily="34" charset="0"/>
                <a:cs typeface="Tahoma" panose="020B0604030504040204" pitchFamily="34" charset="0"/>
              </a:rPr>
              <a:t>Министров</a:t>
            </a:r>
            <a:r>
              <a:rPr lang="ru-RU" sz="1200" spc="135" dirty="0">
                <a:latin typeface="Tahoma" panose="020B0604030504040204" pitchFamily="34" charset="0"/>
                <a:ea typeface="Tahoma" panose="020B0604030504040204" pitchFamily="34" charset="0"/>
                <a:cs typeface="Tahoma" panose="020B0604030504040204" pitchFamily="34" charset="0"/>
              </a:rPr>
              <a:t> </a:t>
            </a:r>
            <a:r>
              <a:rPr lang="ru-RU" sz="1200" spc="-30" dirty="0">
                <a:latin typeface="Tahoma" panose="020B0604030504040204" pitchFamily="34" charset="0"/>
                <a:ea typeface="Tahoma" panose="020B0604030504040204" pitchFamily="34" charset="0"/>
                <a:cs typeface="Tahoma" panose="020B0604030504040204" pitchFamily="34" charset="0"/>
              </a:rPr>
              <a:t>Украины</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spc="15" dirty="0">
                <a:latin typeface="Tahoma" panose="020B0604030504040204" pitchFamily="34" charset="0"/>
                <a:ea typeface="Tahoma" panose="020B0604030504040204" pitchFamily="34" charset="0"/>
                <a:cs typeface="Tahoma" panose="020B0604030504040204" pitchFamily="34" charset="0"/>
              </a:rPr>
              <a:t>от </a:t>
            </a:r>
            <a:r>
              <a:rPr lang="ru-RU" sz="1200" dirty="0">
                <a:latin typeface="Tahoma" panose="020B0604030504040204" pitchFamily="34" charset="0"/>
                <a:ea typeface="Tahoma" panose="020B0604030504040204" pitchFamily="34" charset="0"/>
                <a:cs typeface="Tahoma" panose="020B0604030504040204" pitchFamily="34" charset="0"/>
              </a:rPr>
              <a:t>13.05.1988</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spc="-5" dirty="0">
                <a:latin typeface="Tahoma" panose="020B0604030504040204" pitchFamily="34" charset="0"/>
                <a:ea typeface="Tahoma" panose="020B0604030504040204" pitchFamily="34" charset="0"/>
                <a:cs typeface="Tahoma" panose="020B0604030504040204" pitchFamily="34" charset="0"/>
              </a:rPr>
              <a:t>г. </a:t>
            </a:r>
            <a:r>
              <a:rPr lang="ru-RU" sz="1200" spc="-140" dirty="0">
                <a:latin typeface="Tahoma" panose="020B0604030504040204" pitchFamily="34" charset="0"/>
                <a:ea typeface="Tahoma" panose="020B0604030504040204" pitchFamily="34" charset="0"/>
                <a:cs typeface="Tahoma" panose="020B0604030504040204" pitchFamily="34" charset="0"/>
              </a:rPr>
              <a:t>№</a:t>
            </a:r>
            <a:r>
              <a:rPr lang="ru-RU" sz="1200" spc="-135"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133</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вузу присвоено имя классика ХХ столетия С.С. Прокофьева;</a:t>
            </a:r>
          </a:p>
          <a:p>
            <a:pPr marL="342900" lvl="0" indent="-342900" algn="just">
              <a:lnSpc>
                <a:spcPct val="115000"/>
              </a:lnSpc>
              <a:buClr>
                <a:schemeClr val="tx2"/>
              </a:buClr>
              <a:buFont typeface="Wingdings" panose="05000000000000000000" pitchFamily="2" charset="2"/>
              <a:buChar char="Ø"/>
            </a:pPr>
            <a:r>
              <a:rPr lang="ru-RU" sz="1200" dirty="0">
                <a:latin typeface="Tahoma" panose="020B0604030504040204" pitchFamily="34" charset="0"/>
                <a:ea typeface="Tahoma" panose="020B0604030504040204" pitchFamily="34" charset="0"/>
                <a:cs typeface="Tahoma" panose="020B0604030504040204" pitchFamily="34" charset="0"/>
              </a:rPr>
              <a:t>Указом Министерства культуры УССР от 27.56.1991 г. № 109 вуз переименован в Донецкую государственную консерваторию имени С.С. Прокофьева; </a:t>
            </a:r>
          </a:p>
          <a:p>
            <a:pPr marL="342900" lvl="0" indent="-342900" algn="just">
              <a:lnSpc>
                <a:spcPct val="115000"/>
              </a:lnSpc>
              <a:buClr>
                <a:schemeClr val="tx2"/>
              </a:buClr>
              <a:buFont typeface="Wingdings" panose="05000000000000000000" pitchFamily="2" charset="2"/>
              <a:buChar char="Ø"/>
            </a:pPr>
            <a:r>
              <a:rPr lang="ru-RU" sz="1200" spc="-10" dirty="0">
                <a:latin typeface="Tahoma" panose="020B0604030504040204" pitchFamily="34" charset="0"/>
                <a:ea typeface="Tahoma" panose="020B0604030504040204" pitchFamily="34" charset="0"/>
                <a:cs typeface="Tahoma" panose="020B0604030504040204" pitchFamily="34" charset="0"/>
              </a:rPr>
              <a:t>Распоряжением </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Кабинета </a:t>
            </a:r>
            <a:r>
              <a:rPr lang="ru-RU" sz="1200" spc="-10" dirty="0">
                <a:latin typeface="Tahoma" panose="020B0604030504040204" pitchFamily="34" charset="0"/>
                <a:ea typeface="Tahoma" panose="020B0604030504040204" pitchFamily="34" charset="0"/>
                <a:cs typeface="Tahoma" panose="020B0604030504040204" pitchFamily="34" charset="0"/>
              </a:rPr>
              <a:t>Министров </a:t>
            </a:r>
            <a:r>
              <a:rPr lang="ru-RU" sz="1200" spc="-35" dirty="0">
                <a:latin typeface="Tahoma" panose="020B0604030504040204" pitchFamily="34" charset="0"/>
                <a:ea typeface="Tahoma" panose="020B0604030504040204" pitchFamily="34" charset="0"/>
                <a:cs typeface="Tahoma" panose="020B0604030504040204" pitchFamily="34" charset="0"/>
              </a:rPr>
              <a:t>Украины </a:t>
            </a:r>
            <a:r>
              <a:rPr lang="ru-RU" sz="1200" spc="15" dirty="0">
                <a:latin typeface="Tahoma" panose="020B0604030504040204" pitchFamily="34" charset="0"/>
                <a:ea typeface="Tahoma" panose="020B0604030504040204" pitchFamily="34" charset="0"/>
                <a:cs typeface="Tahoma" panose="020B0604030504040204" pitchFamily="34" charset="0"/>
              </a:rPr>
              <a:t>от </a:t>
            </a:r>
            <a:r>
              <a:rPr lang="ru-RU" sz="1200" dirty="0">
                <a:latin typeface="Tahoma" panose="020B0604030504040204" pitchFamily="34" charset="0"/>
                <a:ea typeface="Tahoma" panose="020B0604030504040204" pitchFamily="34" charset="0"/>
                <a:cs typeface="Tahoma" panose="020B0604030504040204" pitchFamily="34" charset="0"/>
              </a:rPr>
              <a:t>29 </a:t>
            </a:r>
            <a:r>
              <a:rPr lang="ru-RU" sz="1200" spc="10" dirty="0">
                <a:latin typeface="Tahoma" panose="020B0604030504040204" pitchFamily="34" charset="0"/>
                <a:ea typeface="Tahoma" panose="020B0604030504040204" pitchFamily="34" charset="0"/>
                <a:cs typeface="Tahoma" panose="020B0604030504040204" pitchFamily="34" charset="0"/>
              </a:rPr>
              <a:t>августа </a:t>
            </a:r>
            <a:r>
              <a:rPr lang="ru-RU" sz="1200" spc="15"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2002</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spc="-5" dirty="0">
                <a:latin typeface="Tahoma" panose="020B0604030504040204" pitchFamily="34" charset="0"/>
                <a:ea typeface="Tahoma" panose="020B0604030504040204" pitchFamily="34" charset="0"/>
                <a:cs typeface="Tahoma" panose="020B0604030504040204" pitchFamily="34" charset="0"/>
              </a:rPr>
              <a:t>г.</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spc="-140" dirty="0">
                <a:latin typeface="Tahoma" panose="020B0604030504040204" pitchFamily="34" charset="0"/>
                <a:ea typeface="Tahoma" panose="020B0604030504040204" pitchFamily="34" charset="0"/>
                <a:cs typeface="Tahoma" panose="020B0604030504040204" pitchFamily="34" charset="0"/>
              </a:rPr>
              <a:t>№</a:t>
            </a:r>
            <a:r>
              <a:rPr lang="ru-RU" sz="1200" spc="-135"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596-р </a:t>
            </a:r>
            <a:r>
              <a:rPr lang="ru-RU" sz="1200" spc="-5" dirty="0">
                <a:latin typeface="Tahoma" panose="020B0604030504040204" pitchFamily="34" charset="0"/>
                <a:ea typeface="Tahoma" panose="020B0604030504040204" pitchFamily="34" charset="0"/>
                <a:cs typeface="Tahoma" panose="020B0604030504040204" pitchFamily="34" charset="0"/>
              </a:rPr>
              <a:t>консерватория</a:t>
            </a:r>
            <a:r>
              <a:rPr lang="ru-RU" sz="1200" spc="330"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переименована</a:t>
            </a:r>
            <a:r>
              <a:rPr lang="ru-RU" sz="1200" spc="340" dirty="0">
                <a:latin typeface="Tahoma" panose="020B0604030504040204" pitchFamily="34" charset="0"/>
                <a:ea typeface="Tahoma" panose="020B0604030504040204" pitchFamily="34" charset="0"/>
                <a:cs typeface="Tahoma" panose="020B0604030504040204" pitchFamily="34" charset="0"/>
              </a:rPr>
              <a:t> </a:t>
            </a:r>
            <a:r>
              <a:rPr lang="ru-RU" sz="1200" spc="-85" dirty="0">
                <a:latin typeface="Tahoma" panose="020B0604030504040204" pitchFamily="34" charset="0"/>
                <a:ea typeface="Tahoma" panose="020B0604030504040204" pitchFamily="34" charset="0"/>
                <a:cs typeface="Tahoma" panose="020B0604030504040204" pitchFamily="34" charset="0"/>
              </a:rPr>
              <a:t>в </a:t>
            </a:r>
            <a:r>
              <a:rPr lang="ru-RU" sz="1200" spc="-80" dirty="0">
                <a:latin typeface="Tahoma" panose="020B0604030504040204" pitchFamily="34" charset="0"/>
                <a:ea typeface="Tahoma" panose="020B0604030504040204" pitchFamily="34" charset="0"/>
                <a:cs typeface="Tahoma" panose="020B0604030504040204" pitchFamily="34" charset="0"/>
              </a:rPr>
              <a:t> </a:t>
            </a:r>
            <a:r>
              <a:rPr lang="ru-RU" sz="1200" spc="-15" dirty="0">
                <a:latin typeface="Tahoma" panose="020B0604030504040204" pitchFamily="34" charset="0"/>
                <a:ea typeface="Tahoma" panose="020B0604030504040204" pitchFamily="34" charset="0"/>
                <a:cs typeface="Tahoma" panose="020B0604030504040204" pitchFamily="34" charset="0"/>
              </a:rPr>
              <a:t>Донецкую </a:t>
            </a:r>
            <a:r>
              <a:rPr lang="ru-RU" sz="1200" dirty="0">
                <a:latin typeface="Tahoma" panose="020B0604030504040204" pitchFamily="34" charset="0"/>
                <a:ea typeface="Tahoma" panose="020B0604030504040204" pitchFamily="34" charset="0"/>
                <a:cs typeface="Tahoma" panose="020B0604030504040204" pitchFamily="34" charset="0"/>
              </a:rPr>
              <a:t>государственную </a:t>
            </a:r>
            <a:r>
              <a:rPr lang="ru-RU" sz="1200" spc="-45" dirty="0">
                <a:latin typeface="Tahoma" panose="020B0604030504040204" pitchFamily="34" charset="0"/>
                <a:ea typeface="Tahoma" panose="020B0604030504040204" pitchFamily="34" charset="0"/>
                <a:cs typeface="Tahoma" panose="020B0604030504040204" pitchFamily="34" charset="0"/>
              </a:rPr>
              <a:t>музыкальную </a:t>
            </a:r>
            <a:r>
              <a:rPr lang="ru-RU" sz="1200" dirty="0">
                <a:latin typeface="Tahoma" panose="020B0604030504040204" pitchFamily="34" charset="0"/>
                <a:ea typeface="Tahoma" panose="020B0604030504040204" pitchFamily="34" charset="0"/>
                <a:cs typeface="Tahoma" panose="020B0604030504040204" pitchFamily="34" charset="0"/>
              </a:rPr>
              <a:t>академию </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имени </a:t>
            </a:r>
            <a:r>
              <a:rPr lang="ru-RU" sz="1200" spc="65" dirty="0">
                <a:latin typeface="Tahoma" panose="020B0604030504040204" pitchFamily="34" charset="0"/>
                <a:ea typeface="Tahoma" panose="020B0604030504040204" pitchFamily="34" charset="0"/>
                <a:cs typeface="Tahoma" panose="020B0604030504040204" pitchFamily="34" charset="0"/>
              </a:rPr>
              <a:t>С.С. </a:t>
            </a:r>
            <a:r>
              <a:rPr lang="ru-RU" sz="1200" spc="-5" dirty="0">
                <a:latin typeface="Tahoma" panose="020B0604030504040204" pitchFamily="34" charset="0"/>
                <a:ea typeface="Tahoma" panose="020B0604030504040204" pitchFamily="34" charset="0"/>
                <a:cs typeface="Tahoma" panose="020B0604030504040204" pitchFamily="34" charset="0"/>
              </a:rPr>
              <a:t>Прокофьева; </a:t>
            </a:r>
          </a:p>
          <a:p>
            <a:pPr marL="342900" lvl="0" indent="-342900" algn="just">
              <a:lnSpc>
                <a:spcPct val="115000"/>
              </a:lnSpc>
              <a:buClr>
                <a:schemeClr val="tx2"/>
              </a:buClr>
              <a:buFont typeface="Wingdings" panose="05000000000000000000" pitchFamily="2" charset="2"/>
              <a:buChar char="Ø"/>
            </a:pPr>
            <a:r>
              <a:rPr lang="ru-RU" sz="1200" dirty="0">
                <a:latin typeface="Tahoma" panose="020B0604030504040204" pitchFamily="34" charset="0"/>
                <a:ea typeface="Tahoma" panose="020B0604030504040204" pitchFamily="34" charset="0"/>
                <a:cs typeface="Tahoma" panose="020B0604030504040204" pitchFamily="34" charset="0"/>
              </a:rPr>
              <a:t>30 августа 2021 года приказом Министерства культуры Донецкой Народной Республики № 332-ОД было изменено название Академии на ГОСУДАРСТВЕННОЕ БЮДЖЕТНОЕ УЧРЕЖДЕНИЕ ВЫСШЕГО ОБРАЗОВАНИЯ «ДОНЕЦКАЯ ГОСУДАРСТВЕННАЯ МУЗЫКАЛЬНАЯ АКАДЕМИЯ ИМЕНИ С.С. ПРОКОФЬЕВА»; </a:t>
            </a:r>
          </a:p>
          <a:p>
            <a:pPr marL="342900" lvl="0" indent="-342900" algn="just">
              <a:lnSpc>
                <a:spcPct val="115000"/>
              </a:lnSpc>
              <a:buClr>
                <a:schemeClr val="tx2"/>
              </a:buClr>
              <a:buFont typeface="Wingdings" panose="05000000000000000000" pitchFamily="2" charset="2"/>
              <a:buChar char="Ø"/>
            </a:pPr>
            <a:r>
              <a:rPr lang="ru-RU" sz="1200" spc="-125" dirty="0">
                <a:latin typeface="Tahoma" panose="020B0604030504040204" pitchFamily="34" charset="0"/>
                <a:ea typeface="Tahoma" panose="020B0604030504040204" pitchFamily="34" charset="0"/>
                <a:cs typeface="Tahoma" panose="020B0604030504040204" pitchFamily="34" charset="0"/>
              </a:rPr>
              <a:t>В</a:t>
            </a:r>
            <a:r>
              <a:rPr lang="ru-RU" sz="1200" spc="-120"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2023 </a:t>
            </a:r>
            <a:r>
              <a:rPr lang="ru-RU" sz="1200" spc="-25" dirty="0">
                <a:latin typeface="Tahoma" panose="020B0604030504040204" pitchFamily="34" charset="0"/>
                <a:ea typeface="Tahoma" panose="020B0604030504040204" pitchFamily="34" charset="0"/>
                <a:cs typeface="Tahoma" panose="020B0604030504040204" pitchFamily="34" charset="0"/>
              </a:rPr>
              <a:t>году </a:t>
            </a:r>
            <a:r>
              <a:rPr lang="ru-RU" sz="1200" dirty="0">
                <a:latin typeface="Tahoma" panose="020B0604030504040204" pitchFamily="34" charset="0"/>
                <a:ea typeface="Tahoma" panose="020B0604030504040204" pitchFamily="34" charset="0"/>
                <a:cs typeface="Tahoma" panose="020B0604030504040204" pitchFamily="34" charset="0"/>
              </a:rPr>
              <a:t>6 </a:t>
            </a:r>
            <a:r>
              <a:rPr lang="ru-RU" sz="1200" spc="-30" dirty="0">
                <a:latin typeface="Tahoma" panose="020B0604030504040204" pitchFamily="34" charset="0"/>
                <a:ea typeface="Tahoma" panose="020B0604030504040204" pitchFamily="34" charset="0"/>
                <a:cs typeface="Tahoma" panose="020B0604030504040204" pitchFamily="34" charset="0"/>
              </a:rPr>
              <a:t>апреля </a:t>
            </a:r>
            <a:r>
              <a:rPr lang="ru-RU" sz="1200" spc="-15" dirty="0">
                <a:latin typeface="Tahoma" panose="020B0604030504040204" pitchFamily="34" charset="0"/>
                <a:ea typeface="Tahoma" panose="020B0604030504040204" pitchFamily="34" charset="0"/>
                <a:cs typeface="Tahoma" panose="020B0604030504040204" pitchFamily="34" charset="0"/>
              </a:rPr>
              <a:t>ДГМА </a:t>
            </a:r>
            <a:r>
              <a:rPr lang="ru-RU" sz="1200" spc="-10"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имени</a:t>
            </a:r>
            <a:r>
              <a:rPr lang="ru-RU" sz="1200" spc="-20" dirty="0">
                <a:latin typeface="Tahoma" panose="020B0604030504040204" pitchFamily="34" charset="0"/>
                <a:ea typeface="Tahoma" panose="020B0604030504040204" pitchFamily="34" charset="0"/>
                <a:cs typeface="Tahoma" panose="020B0604030504040204" pitchFamily="34" charset="0"/>
              </a:rPr>
              <a:t> </a:t>
            </a:r>
            <a:r>
              <a:rPr lang="ru-RU" sz="1200" spc="65" dirty="0">
                <a:latin typeface="Tahoma" panose="020B0604030504040204" pitchFamily="34" charset="0"/>
                <a:ea typeface="Tahoma" panose="020B0604030504040204" pitchFamily="34" charset="0"/>
                <a:cs typeface="Tahoma" panose="020B0604030504040204" pitchFamily="34" charset="0"/>
              </a:rPr>
              <a:t>С.С.</a:t>
            </a:r>
            <a:r>
              <a:rPr lang="ru-RU" sz="1200" spc="70" dirty="0">
                <a:latin typeface="Tahoma" panose="020B0604030504040204" pitchFamily="34" charset="0"/>
                <a:ea typeface="Tahoma" panose="020B0604030504040204" pitchFamily="34" charset="0"/>
                <a:cs typeface="Tahoma" panose="020B0604030504040204" pitchFamily="34" charset="0"/>
              </a:rPr>
              <a:t> </a:t>
            </a:r>
            <a:r>
              <a:rPr lang="ru-RU" sz="1200" spc="-5" dirty="0">
                <a:latin typeface="Tahoma" panose="020B0604030504040204" pitchFamily="34" charset="0"/>
                <a:ea typeface="Tahoma" panose="020B0604030504040204" pitchFamily="34" charset="0"/>
                <a:cs typeface="Tahoma" panose="020B0604030504040204" pitchFamily="34" charset="0"/>
              </a:rPr>
              <a:t>Прокофьева</a:t>
            </a:r>
            <a:r>
              <a:rPr lang="ru-RU" sz="1200" dirty="0">
                <a:latin typeface="Tahoma" panose="020B0604030504040204" pitchFamily="34" charset="0"/>
                <a:ea typeface="Tahoma" panose="020B0604030504040204" pitchFamily="34" charset="0"/>
                <a:cs typeface="Tahoma" panose="020B0604030504040204" pitchFamily="34" charset="0"/>
              </a:rPr>
              <a:t> переименована</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spc="-85" dirty="0">
                <a:latin typeface="Tahoma" panose="020B0604030504040204" pitchFamily="34" charset="0"/>
                <a:ea typeface="Tahoma" panose="020B0604030504040204" pitchFamily="34" charset="0"/>
                <a:cs typeface="Tahoma" panose="020B0604030504040204" pitchFamily="34" charset="0"/>
              </a:rPr>
              <a:t>в </a:t>
            </a:r>
            <a:r>
              <a:rPr lang="ru-RU" sz="1200" spc="-80" dirty="0">
                <a:latin typeface="Tahoma" panose="020B0604030504040204" pitchFamily="34" charset="0"/>
                <a:ea typeface="Tahoma" panose="020B0604030504040204" pitchFamily="34" charset="0"/>
                <a:cs typeface="Tahoma" panose="020B0604030504040204" pitchFamily="34" charset="0"/>
              </a:rPr>
              <a:t> федеральное г</a:t>
            </a:r>
            <a:r>
              <a:rPr lang="ru-RU" sz="1200" dirty="0">
                <a:latin typeface="Tahoma" panose="020B0604030504040204" pitchFamily="34" charset="0"/>
                <a:ea typeface="Tahoma" panose="020B0604030504040204" pitchFamily="34" charset="0"/>
                <a:cs typeface="Tahoma" panose="020B0604030504040204" pitchFamily="34" charset="0"/>
              </a:rPr>
              <a:t>осударственное бюджетное </a:t>
            </a:r>
            <a:r>
              <a:rPr lang="ru-RU" sz="1200" spc="5" dirty="0">
                <a:latin typeface="Tahoma" panose="020B0604030504040204" pitchFamily="34" charset="0"/>
                <a:ea typeface="Tahoma" panose="020B0604030504040204" pitchFamily="34" charset="0"/>
                <a:cs typeface="Tahoma" panose="020B0604030504040204" pitchFamily="34" charset="0"/>
              </a:rPr>
              <a:t> </a:t>
            </a:r>
            <a:r>
              <a:rPr lang="ru-RU" sz="1200" spc="-15" dirty="0">
                <a:latin typeface="Tahoma" panose="020B0604030504040204" pitchFamily="34" charset="0"/>
                <a:ea typeface="Tahoma" panose="020B0604030504040204" pitchFamily="34" charset="0"/>
                <a:cs typeface="Tahoma" panose="020B0604030504040204" pitchFamily="34" charset="0"/>
              </a:rPr>
              <a:t>образовательное</a:t>
            </a:r>
            <a:r>
              <a:rPr lang="ru-RU" sz="1200" spc="-10"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учреждение </a:t>
            </a:r>
            <a:r>
              <a:rPr lang="ru-RU" sz="1200" spc="-20" dirty="0">
                <a:latin typeface="Tahoma" panose="020B0604030504040204" pitchFamily="34" charset="0"/>
                <a:ea typeface="Tahoma" panose="020B0604030504040204" pitchFamily="34" charset="0"/>
                <a:cs typeface="Tahoma" panose="020B0604030504040204" pitchFamily="34" charset="0"/>
              </a:rPr>
              <a:t>высшего</a:t>
            </a:r>
            <a:r>
              <a:rPr lang="ru-RU" sz="1200" spc="350" dirty="0">
                <a:latin typeface="Tahoma" panose="020B0604030504040204" pitchFamily="34" charset="0"/>
                <a:ea typeface="Tahoma" panose="020B0604030504040204" pitchFamily="34" charset="0"/>
                <a:cs typeface="Tahoma" panose="020B0604030504040204" pitchFamily="34" charset="0"/>
              </a:rPr>
              <a:t> </a:t>
            </a:r>
            <a:r>
              <a:rPr lang="ru-RU" sz="1200" spc="-15" dirty="0">
                <a:latin typeface="Tahoma" panose="020B0604030504040204" pitchFamily="34" charset="0"/>
                <a:ea typeface="Tahoma" panose="020B0604030504040204" pitchFamily="34" charset="0"/>
                <a:cs typeface="Tahoma" panose="020B0604030504040204" pitchFamily="34" charset="0"/>
              </a:rPr>
              <a:t>образования</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spc="-40" dirty="0">
                <a:latin typeface="Tahoma" panose="020B0604030504040204" pitchFamily="34" charset="0"/>
                <a:ea typeface="Tahoma" panose="020B0604030504040204" pitchFamily="34" charset="0"/>
                <a:cs typeface="Tahoma" panose="020B0604030504040204" pitchFamily="34" charset="0"/>
              </a:rPr>
              <a:t>«Донецкая</a:t>
            </a:r>
            <a:r>
              <a:rPr lang="ru-RU" sz="1200" spc="-35" dirty="0">
                <a:latin typeface="Tahoma" panose="020B0604030504040204" pitchFamily="34" charset="0"/>
                <a:ea typeface="Tahoma" panose="020B0604030504040204" pitchFamily="34" charset="0"/>
                <a:cs typeface="Tahoma" panose="020B0604030504040204" pitchFamily="34" charset="0"/>
              </a:rPr>
              <a:t> </a:t>
            </a:r>
            <a:r>
              <a:rPr lang="ru-RU" sz="1200" spc="5" dirty="0">
                <a:latin typeface="Tahoma" panose="020B0604030504040204" pitchFamily="34" charset="0"/>
                <a:ea typeface="Tahoma" panose="020B0604030504040204" pitchFamily="34" charset="0"/>
                <a:cs typeface="Tahoma" panose="020B0604030504040204" pitchFamily="34" charset="0"/>
              </a:rPr>
              <a:t>государственная </a:t>
            </a:r>
            <a:r>
              <a:rPr lang="ru-RU" sz="1200" spc="-45" dirty="0">
                <a:latin typeface="Tahoma" panose="020B0604030504040204" pitchFamily="34" charset="0"/>
                <a:ea typeface="Tahoma" panose="020B0604030504040204" pitchFamily="34" charset="0"/>
                <a:cs typeface="Tahoma" panose="020B0604030504040204" pitchFamily="34" charset="0"/>
              </a:rPr>
              <a:t>музыкальная</a:t>
            </a:r>
            <a:r>
              <a:rPr lang="ru-RU" sz="1200" spc="-40" dirty="0">
                <a:latin typeface="Tahoma" panose="020B0604030504040204" pitchFamily="34" charset="0"/>
                <a:ea typeface="Tahoma" panose="020B0604030504040204" pitchFamily="34" charset="0"/>
                <a:cs typeface="Tahoma" panose="020B0604030504040204" pitchFamily="34" charset="0"/>
              </a:rPr>
              <a:t> </a:t>
            </a:r>
            <a:r>
              <a:rPr lang="ru-RU" sz="1200" spc="-5" dirty="0">
                <a:latin typeface="Tahoma" panose="020B0604030504040204" pitchFamily="34" charset="0"/>
                <a:ea typeface="Tahoma" panose="020B0604030504040204" pitchFamily="34" charset="0"/>
                <a:cs typeface="Tahoma" panose="020B0604030504040204" pitchFamily="34" charset="0"/>
              </a:rPr>
              <a:t>академия </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имени</a:t>
            </a:r>
            <a:r>
              <a:rPr lang="ru-RU" sz="1200" spc="-20" dirty="0">
                <a:latin typeface="Tahoma" panose="020B0604030504040204" pitchFamily="34" charset="0"/>
                <a:ea typeface="Tahoma" panose="020B0604030504040204" pitchFamily="34" charset="0"/>
                <a:cs typeface="Tahoma" panose="020B0604030504040204" pitchFamily="34" charset="0"/>
              </a:rPr>
              <a:t>      </a:t>
            </a:r>
            <a:r>
              <a:rPr lang="ru-RU" sz="1200" spc="65" dirty="0">
                <a:latin typeface="Tahoma" panose="020B0604030504040204" pitchFamily="34" charset="0"/>
                <a:ea typeface="Tahoma" panose="020B0604030504040204" pitchFamily="34" charset="0"/>
                <a:cs typeface="Tahoma" panose="020B0604030504040204" pitchFamily="34" charset="0"/>
              </a:rPr>
              <a:t>С.С.</a:t>
            </a:r>
            <a:r>
              <a:rPr lang="ru-RU" sz="1200" spc="70" dirty="0">
                <a:latin typeface="Tahoma" panose="020B0604030504040204" pitchFamily="34" charset="0"/>
                <a:ea typeface="Tahoma" panose="020B0604030504040204" pitchFamily="34" charset="0"/>
                <a:cs typeface="Tahoma" panose="020B0604030504040204" pitchFamily="34" charset="0"/>
              </a:rPr>
              <a:t> </a:t>
            </a:r>
            <a:r>
              <a:rPr lang="ru-RU" sz="1200" spc="-30" dirty="0">
                <a:latin typeface="Tahoma" panose="020B0604030504040204" pitchFamily="34" charset="0"/>
                <a:ea typeface="Tahoma" panose="020B0604030504040204" pitchFamily="34" charset="0"/>
                <a:cs typeface="Tahoma" panose="020B0604030504040204" pitchFamily="34" charset="0"/>
              </a:rPr>
              <a:t>Прокофьева»</a:t>
            </a:r>
            <a:r>
              <a:rPr lang="ru-RU" sz="1200" spc="-25" dirty="0">
                <a:latin typeface="Tahoma" panose="020B0604030504040204" pitchFamily="34" charset="0"/>
                <a:ea typeface="Tahoma" panose="020B0604030504040204" pitchFamily="34" charset="0"/>
                <a:cs typeface="Tahoma" panose="020B0604030504040204" pitchFamily="34" charset="0"/>
              </a:rPr>
              <a:t> </a:t>
            </a:r>
            <a:r>
              <a:rPr lang="ru-RU" sz="1200" spc="-45" dirty="0">
                <a:latin typeface="Tahoma" panose="020B0604030504040204" pitchFamily="34" charset="0"/>
                <a:ea typeface="Tahoma" panose="020B0604030504040204" pitchFamily="34" charset="0"/>
                <a:cs typeface="Tahoma" panose="020B0604030504040204" pitchFamily="34" charset="0"/>
              </a:rPr>
              <a:t>(Приказ</a:t>
            </a:r>
            <a:r>
              <a:rPr lang="ru-RU" sz="1200" spc="-40" dirty="0">
                <a:latin typeface="Tahoma" panose="020B0604030504040204" pitchFamily="34" charset="0"/>
                <a:ea typeface="Tahoma" panose="020B0604030504040204" pitchFamily="34" charset="0"/>
                <a:cs typeface="Tahoma" panose="020B0604030504040204" pitchFamily="34" charset="0"/>
              </a:rPr>
              <a:t> </a:t>
            </a:r>
            <a:r>
              <a:rPr lang="ru-RU" sz="1200" spc="10" dirty="0">
                <a:latin typeface="Tahoma" panose="020B0604030504040204" pitchFamily="34" charset="0"/>
                <a:ea typeface="Tahoma" panose="020B0604030504040204" pitchFamily="34" charset="0"/>
                <a:cs typeface="Tahoma" panose="020B0604030504040204" pitchFamily="34" charset="0"/>
              </a:rPr>
              <a:t>Министерства </a:t>
            </a:r>
            <a:r>
              <a:rPr lang="ru-RU" sz="1200" spc="15" dirty="0">
                <a:latin typeface="Tahoma" panose="020B0604030504040204" pitchFamily="34" charset="0"/>
                <a:ea typeface="Tahoma" panose="020B0604030504040204" pitchFamily="34" charset="0"/>
                <a:cs typeface="Tahoma" panose="020B0604030504040204" pitchFamily="34" charset="0"/>
              </a:rPr>
              <a:t> </a:t>
            </a:r>
            <a:r>
              <a:rPr lang="ru-RU" sz="1200" spc="-40" dirty="0">
                <a:latin typeface="Tahoma" panose="020B0604030504040204" pitchFamily="34" charset="0"/>
                <a:ea typeface="Tahoma" panose="020B0604030504040204" pitchFamily="34" charset="0"/>
                <a:cs typeface="Tahoma" panose="020B0604030504040204" pitchFamily="34" charset="0"/>
              </a:rPr>
              <a:t>культуры </a:t>
            </a:r>
            <a:r>
              <a:rPr lang="ru-RU" sz="1200" spc="-15" dirty="0">
                <a:latin typeface="Tahoma" panose="020B0604030504040204" pitchFamily="34" charset="0"/>
                <a:ea typeface="Tahoma" panose="020B0604030504040204" pitchFamily="34" charset="0"/>
                <a:cs typeface="Tahoma" panose="020B0604030504040204" pitchFamily="34" charset="0"/>
              </a:rPr>
              <a:t>Российской Федерации </a:t>
            </a:r>
            <a:r>
              <a:rPr lang="ru-RU" sz="1200" spc="15" dirty="0">
                <a:latin typeface="Tahoma" panose="020B0604030504040204" pitchFamily="34" charset="0"/>
                <a:ea typeface="Tahoma" panose="020B0604030504040204" pitchFamily="34" charset="0"/>
                <a:cs typeface="Tahoma" panose="020B0604030504040204" pitchFamily="34" charset="0"/>
              </a:rPr>
              <a:t>от</a:t>
            </a:r>
            <a:r>
              <a:rPr lang="ru-RU" sz="1200" spc="-15" dirty="0">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06.04.2023</a:t>
            </a:r>
            <a:r>
              <a:rPr lang="ru-RU" sz="1200" spc="30" dirty="0">
                <a:latin typeface="Tahoma" panose="020B0604030504040204" pitchFamily="34" charset="0"/>
                <a:ea typeface="Tahoma" panose="020B0604030504040204" pitchFamily="34" charset="0"/>
                <a:cs typeface="Tahoma" panose="020B0604030504040204" pitchFamily="34" charset="0"/>
              </a:rPr>
              <a:t> </a:t>
            </a:r>
            <a:r>
              <a:rPr lang="ru-RU" sz="1200" spc="-25" dirty="0">
                <a:latin typeface="Tahoma" panose="020B0604030504040204" pitchFamily="34" charset="0"/>
                <a:ea typeface="Tahoma" panose="020B0604030504040204" pitchFamily="34" charset="0"/>
                <a:cs typeface="Tahoma" panose="020B0604030504040204" pitchFamily="34" charset="0"/>
              </a:rPr>
              <a:t>г.</a:t>
            </a:r>
            <a:r>
              <a:rPr lang="ru-RU" sz="1200" spc="-15" dirty="0">
                <a:latin typeface="Tahoma" panose="020B0604030504040204" pitchFamily="34" charset="0"/>
                <a:ea typeface="Tahoma" panose="020B0604030504040204" pitchFamily="34" charset="0"/>
                <a:cs typeface="Tahoma" panose="020B0604030504040204" pitchFamily="34" charset="0"/>
              </a:rPr>
              <a:t> </a:t>
            </a:r>
            <a:r>
              <a:rPr lang="ru-RU" sz="1200" spc="-140" dirty="0">
                <a:latin typeface="Tahoma" panose="020B0604030504040204" pitchFamily="34" charset="0"/>
                <a:ea typeface="Tahoma" panose="020B0604030504040204" pitchFamily="34" charset="0"/>
                <a:cs typeface="Tahoma" panose="020B0604030504040204" pitchFamily="34" charset="0"/>
              </a:rPr>
              <a:t>№</a:t>
            </a:r>
            <a:r>
              <a:rPr lang="ru-RU" sz="1200" spc="-135" dirty="0">
                <a:latin typeface="Tahoma" panose="020B0604030504040204" pitchFamily="34" charset="0"/>
                <a:ea typeface="Tahoma" panose="020B0604030504040204" pitchFamily="34" charset="0"/>
                <a:cs typeface="Tahoma" panose="020B0604030504040204" pitchFamily="34" charset="0"/>
              </a:rPr>
              <a:t>  </a:t>
            </a:r>
            <a:r>
              <a:rPr lang="ru-RU" sz="1200" spc="30" dirty="0">
                <a:latin typeface="Tahoma" panose="020B0604030504040204" pitchFamily="34" charset="0"/>
                <a:ea typeface="Tahoma" panose="020B0604030504040204" pitchFamily="34" charset="0"/>
                <a:cs typeface="Tahoma" panose="020B0604030504040204" pitchFamily="34" charset="0"/>
              </a:rPr>
              <a:t>903</a:t>
            </a:r>
            <a:r>
              <a:rPr lang="ru-RU" sz="1200" spc="-25" dirty="0">
                <a:latin typeface="Tahoma" panose="020B0604030504040204" pitchFamily="34" charset="0"/>
                <a:ea typeface="Tahoma" panose="020B0604030504040204" pitchFamily="34" charset="0"/>
                <a:cs typeface="Tahoma" panose="020B0604030504040204" pitchFamily="34" charset="0"/>
              </a:rPr>
              <a:t>).</a:t>
            </a:r>
            <a:endParaRPr lang="ru-RU" sz="1200" dirty="0">
              <a:latin typeface="Tahoma" panose="020B0604030504040204" pitchFamily="34" charset="0"/>
              <a:ea typeface="Tahoma" panose="020B0604030504040204" pitchFamily="34" charset="0"/>
              <a:cs typeface="Tahoma" panose="020B0604030504040204" pitchFamily="34" charset="0"/>
            </a:endParaRPr>
          </a:p>
          <a:p>
            <a:pPr marL="13335" marR="5080" indent="457200" algn="just">
              <a:lnSpc>
                <a:spcPct val="100000"/>
              </a:lnSpc>
              <a:spcBef>
                <a:spcPts val="100"/>
              </a:spcBef>
              <a:tabLst>
                <a:tab pos="1945639" algn="l"/>
              </a:tabLst>
            </a:pPr>
            <a:endParaRPr lang="ru-RU" sz="1300" spc="-10" dirty="0">
              <a:solidFill>
                <a:srgbClr val="3E3E3E"/>
              </a:solidFill>
              <a:latin typeface="Times New Roman" panose="02020603050405020304" pitchFamily="18" charset="0"/>
              <a:cs typeface="Times New Roman" panose="02020603050405020304" pitchFamily="18" charset="0"/>
            </a:endParaRPr>
          </a:p>
        </p:txBody>
      </p:sp>
      <p:grpSp>
        <p:nvGrpSpPr>
          <p:cNvPr id="14" name="Группа 13">
            <a:extLst>
              <a:ext uri="{FF2B5EF4-FFF2-40B4-BE49-F238E27FC236}">
                <a16:creationId xmlns:a16="http://schemas.microsoft.com/office/drawing/2014/main" id="{C226B40F-4AF6-710A-69E1-EA544FF46232}"/>
              </a:ext>
            </a:extLst>
          </p:cNvPr>
          <p:cNvGrpSpPr/>
          <p:nvPr/>
        </p:nvGrpSpPr>
        <p:grpSpPr>
          <a:xfrm>
            <a:off x="6111492" y="-34324"/>
            <a:ext cx="3091942" cy="1777508"/>
            <a:chOff x="6111492" y="-34324"/>
            <a:chExt cx="3091942" cy="1777508"/>
          </a:xfrm>
        </p:grpSpPr>
        <p:sp>
          <p:nvSpPr>
            <p:cNvPr id="15" name="Хорда 14">
              <a:extLst>
                <a:ext uri="{FF2B5EF4-FFF2-40B4-BE49-F238E27FC236}">
                  <a16:creationId xmlns:a16="http://schemas.microsoft.com/office/drawing/2014/main" id="{55B9CD9E-ED02-DEEB-D30F-31D58882C005}"/>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90D1C4D5-471F-BFAE-9DED-C1958C6798B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a:extLst>
                <a:ext uri="{FF2B5EF4-FFF2-40B4-BE49-F238E27FC236}">
                  <a16:creationId xmlns:a16="http://schemas.microsoft.com/office/drawing/2014/main" id="{1998E9C3-89E0-33E1-841E-A8AC52E9B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66800" y="941892"/>
            <a:ext cx="6145418" cy="505908"/>
          </a:xfrm>
          <a:prstGeom prst="rect">
            <a:avLst/>
          </a:prstGeom>
        </p:spPr>
        <p:txBody>
          <a:bodyPr vert="horz" wrap="square" lIns="0" tIns="13335" rIns="0" bIns="0" rtlCol="0">
            <a:spAutoFit/>
          </a:bodyPr>
          <a:lstStyle/>
          <a:p>
            <a:pPr marL="12700">
              <a:lnSpc>
                <a:spcPct val="100000"/>
              </a:lnSpc>
              <a:spcBef>
                <a:spcPts val="105"/>
              </a:spcBef>
            </a:pPr>
            <a:r>
              <a:rPr lang="ru-RU" spc="65" dirty="0"/>
              <a:t>Информация об Академии</a:t>
            </a:r>
            <a:endParaRPr spc="10" dirty="0"/>
          </a:p>
        </p:txBody>
      </p:sp>
    </p:spTree>
    <p:extLst>
      <p:ext uri="{BB962C8B-B14F-4D97-AF65-F5344CB8AC3E}">
        <p14:creationId xmlns:p14="http://schemas.microsoft.com/office/powerpoint/2010/main" val="948008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pic>
        <p:nvPicPr>
          <p:cNvPr id="20" name="Рисунок 19">
            <a:extLst>
              <a:ext uri="{FF2B5EF4-FFF2-40B4-BE49-F238E27FC236}">
                <a16:creationId xmlns:a16="http://schemas.microsoft.com/office/drawing/2014/main" id="{F3A53993-3628-6C85-932B-7D2DD8432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647142"/>
            <a:ext cx="2144518" cy="1826399"/>
          </a:xfrm>
          <a:prstGeom prst="rect">
            <a:avLst/>
          </a:prstGeom>
          <a:ln>
            <a:solidFill>
              <a:schemeClr val="bg1"/>
            </a:solidFill>
          </a:ln>
          <a:effectLst>
            <a:outerShdw blurRad="292100" dist="139700" dir="2700000" algn="tl" rotWithShape="0">
              <a:srgbClr val="333333">
                <a:alpha val="65000"/>
              </a:srgbClr>
            </a:outerShdw>
          </a:effectLst>
        </p:spPr>
      </p:pic>
      <p:sp>
        <p:nvSpPr>
          <p:cNvPr id="12" name="object 12"/>
          <p:cNvSpPr txBox="1"/>
          <p:nvPr/>
        </p:nvSpPr>
        <p:spPr>
          <a:xfrm>
            <a:off x="609600" y="2318073"/>
            <a:ext cx="8762999" cy="1014252"/>
          </a:xfrm>
          <a:prstGeom prst="rect">
            <a:avLst/>
          </a:prstGeom>
        </p:spPr>
        <p:txBody>
          <a:bodyPr vert="horz" wrap="square" lIns="0" tIns="55880" rIns="0" bIns="0" rtlCol="0">
            <a:spAutoFit/>
          </a:bodyPr>
          <a:lstStyle/>
          <a:p>
            <a:pPr marR="59690" algn="just">
              <a:lnSpc>
                <a:spcPct val="114000"/>
              </a:lnSpc>
              <a:tabLst>
                <a:tab pos="354965" algn="l"/>
              </a:tabLst>
            </a:pPr>
            <a:r>
              <a:rPr lang="ru-RU" sz="14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На базе ДГМА имени С.С. Прокофьева функционирует </a:t>
            </a:r>
            <a:r>
              <a:rPr lang="ru-RU" sz="1400" b="0" i="0" dirty="0">
                <a:solidFill>
                  <a:srgbClr val="0070C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Профориентационная школа «Призвание»</a:t>
            </a:r>
            <a:r>
              <a:rPr lang="ru-RU" sz="1400" b="0" i="0" dirty="0">
                <a:solidFill>
                  <a:srgbClr val="000000"/>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в рамках творческих лабораторий которой проходит серия мастер-классов по всем специальностям для молодых музыкантов - учащихся музыкальных школ, школ искусств и студентов. Руководители профориентационной работы - профессорско-преподавательский состав Академии.</a:t>
            </a:r>
            <a:endParaRPr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933557"/>
            <a:ext cx="7871233" cy="514243"/>
          </a:xfrm>
          <a:prstGeom prst="rect">
            <a:avLst/>
          </a:prstGeom>
        </p:spPr>
        <p:txBody>
          <a:bodyPr vert="horz" wrap="square" lIns="0" tIns="26670" rIns="0" bIns="0" rtlCol="0">
            <a:spAutoFit/>
          </a:bodyPr>
          <a:lstStyle/>
          <a:p>
            <a:pPr marL="12700" marR="5080">
              <a:lnSpc>
                <a:spcPts val="3829"/>
              </a:lnSpc>
              <a:spcBef>
                <a:spcPts val="210"/>
              </a:spcBef>
            </a:pPr>
            <a:r>
              <a:rPr lang="ru-RU" spc="-35" dirty="0"/>
              <a:t>ПРОФОРИЕНТАЦИОННАЯ РАБОТА</a:t>
            </a:r>
          </a:p>
        </p:txBody>
      </p:sp>
      <p:pic>
        <p:nvPicPr>
          <p:cNvPr id="18" name="Рисунок 17">
            <a:extLst>
              <a:ext uri="{FF2B5EF4-FFF2-40B4-BE49-F238E27FC236}">
                <a16:creationId xmlns:a16="http://schemas.microsoft.com/office/drawing/2014/main" id="{6773F014-1C33-21B5-6413-DC653C047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90" y="3575879"/>
            <a:ext cx="1998698" cy="2887008"/>
          </a:xfrm>
          <a:prstGeom prst="rect">
            <a:avLst/>
          </a:prstGeom>
          <a:ln>
            <a:solidFill>
              <a:srgbClr val="DDA27D"/>
            </a:solidFill>
          </a:ln>
          <a:effectLst>
            <a:outerShdw blurRad="292100" dist="139700" dir="2700000" algn="tl" rotWithShape="0">
              <a:srgbClr val="333333">
                <a:alpha val="65000"/>
              </a:srgbClr>
            </a:outerShdw>
          </a:effectLst>
        </p:spPr>
      </p:pic>
      <p:pic>
        <p:nvPicPr>
          <p:cNvPr id="22" name="Рисунок 21">
            <a:extLst>
              <a:ext uri="{FF2B5EF4-FFF2-40B4-BE49-F238E27FC236}">
                <a16:creationId xmlns:a16="http://schemas.microsoft.com/office/drawing/2014/main" id="{310C56A7-94CE-5A4F-5895-36ABCA4AC8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5080797"/>
            <a:ext cx="2045173" cy="1382090"/>
          </a:xfrm>
          <a:prstGeom prst="rect">
            <a:avLst/>
          </a:prstGeom>
          <a:ln>
            <a:solidFill>
              <a:schemeClr val="bg1"/>
            </a:solidFill>
          </a:ln>
          <a:effectLst>
            <a:outerShdw blurRad="292100" dist="139700" dir="2700000" algn="tl" rotWithShape="0">
              <a:srgbClr val="333333">
                <a:alpha val="65000"/>
              </a:srgbClr>
            </a:outerShdw>
          </a:effectLst>
        </p:spPr>
      </p:pic>
      <p:pic>
        <p:nvPicPr>
          <p:cNvPr id="28" name="Рисунок 27">
            <a:extLst>
              <a:ext uri="{FF2B5EF4-FFF2-40B4-BE49-F238E27FC236}">
                <a16:creationId xmlns:a16="http://schemas.microsoft.com/office/drawing/2014/main" id="{77AB7965-0480-3A7D-30D0-8036FADE19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8376" y="3584375"/>
            <a:ext cx="2638131" cy="1483949"/>
          </a:xfrm>
          <a:prstGeom prst="rect">
            <a:avLst/>
          </a:prstGeom>
          <a:ln w="9525">
            <a:solidFill>
              <a:schemeClr val="bg1"/>
            </a:solidFill>
          </a:ln>
          <a:effectLst>
            <a:outerShdw blurRad="292100" dist="139700" dir="2700000" algn="tl" rotWithShape="0">
              <a:srgbClr val="333333">
                <a:alpha val="65000"/>
              </a:srgbClr>
            </a:outerShdw>
          </a:effectLst>
        </p:spPr>
      </p:pic>
      <p:pic>
        <p:nvPicPr>
          <p:cNvPr id="30" name="Рисунок 29">
            <a:extLst>
              <a:ext uri="{FF2B5EF4-FFF2-40B4-BE49-F238E27FC236}">
                <a16:creationId xmlns:a16="http://schemas.microsoft.com/office/drawing/2014/main" id="{6C7742E6-0DCB-E183-B7D4-599FD3946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1927" y="5019383"/>
            <a:ext cx="2081421" cy="1443504"/>
          </a:xfrm>
          <a:prstGeom prst="rect">
            <a:avLst/>
          </a:prstGeom>
          <a:ln>
            <a:solidFill>
              <a:schemeClr val="bg1"/>
            </a:solid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id="{C1217976-2E41-A770-2E89-9E8FC0F6C4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0733" y="3589759"/>
            <a:ext cx="2638131" cy="1483949"/>
          </a:xfrm>
          <a:prstGeom prst="rect">
            <a:avLst/>
          </a:prstGeom>
          <a:ln w="9525">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1979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549551" y="2114917"/>
            <a:ext cx="8823049" cy="2457083"/>
          </a:xfrm>
          <a:prstGeom prst="rect">
            <a:avLst/>
          </a:prstGeom>
        </p:spPr>
        <p:txBody>
          <a:bodyPr vert="horz" wrap="square" lIns="0" tIns="55880" rIns="0" bIns="0" rtlCol="0">
            <a:spAutoFit/>
          </a:bodyPr>
          <a:lstStyle/>
          <a:p>
            <a:pPr indent="361950" algn="just">
              <a:spcBef>
                <a:spcPts val="0"/>
              </a:spcBef>
            </a:pPr>
            <a:r>
              <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В соответствии с концепцией патриотического воспитания граждан РФ, сфокусированной на развитии высокой социальной активности и гражданской ответственности среди молодежи, формировании исторической памяти как духовно-нравственной ценности в ДГМА имени С.С. Прокофьева функционирует студенческий патриотический клуб «Я горжусь», который входит в общероссийскую ассоциацию патриотических клубов. </a:t>
            </a:r>
          </a:p>
          <a:p>
            <a:pPr indent="361950" algn="just"/>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rPr>
              <a:t>Действует первичное отделение Общероссийского общественно-государственного движения детей и молодежи «Движение первых», объединяющее обучающихся Музыкальной школы для одаренных детей, факультетов высшего и среднего профессионального образования. С целью   вовлечения   в    социально-полезную деятельность государства демобилизованные студенты Академии стали участниками проектов «Твой герой» и «Спасибо, братцы!» от Росмолодёжь и АНО «Россия – страна возможностей». Почти 60 студентов, участвовавших в конкурсах «Лидеры региона 2023», «Пишем будущее», награждены поездками по уникальным местам Российской Федерации в рамках программы «Больше, чем путешествие», участвовали в историко-культурном форуме «Истоки». Авторский проект «Театр у микрофона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rPr>
              <a:t>Русское слово</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rPr>
              <a:t>» Е. </a:t>
            </a:r>
            <a:r>
              <a:rPr lang="ru-RU" sz="1200" dirty="0" err="1">
                <a:solidFill>
                  <a:schemeClr val="tx1"/>
                </a:solidFill>
                <a:latin typeface="Tahoma" panose="020B0604030504040204" pitchFamily="34" charset="0"/>
                <a:ea typeface="Tahoma" panose="020B0604030504040204" pitchFamily="34" charset="0"/>
                <a:cs typeface="Tahoma" panose="020B0604030504040204" pitchFamily="34" charset="0"/>
              </a:rPr>
              <a:t>Морозниковой</a:t>
            </a:r>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rPr>
              <a:t> стал победителем Росмолодежь. Получены гранты в рамках образовательного заезда «Только в России» арт-кластера «Таврида».</a:t>
            </a:r>
            <a:endParaRPr lang="ru-RU"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936673"/>
            <a:ext cx="7871233" cy="514243"/>
          </a:xfrm>
          <a:prstGeom prst="rect">
            <a:avLst/>
          </a:prstGeom>
        </p:spPr>
        <p:txBody>
          <a:bodyPr vert="horz" wrap="square" lIns="0" tIns="26670" rIns="0" bIns="0" rtlCol="0">
            <a:spAutoFit/>
          </a:bodyPr>
          <a:lstStyle/>
          <a:p>
            <a:pPr marL="12700" marR="5080">
              <a:lnSpc>
                <a:spcPts val="3829"/>
              </a:lnSpc>
              <a:spcBef>
                <a:spcPts val="210"/>
              </a:spcBef>
            </a:pPr>
            <a:r>
              <a:rPr lang="ru-RU" spc="-35" dirty="0"/>
              <a:t>ВОСПИТАТЕЛЬНАЯ РАБОТА </a:t>
            </a:r>
          </a:p>
        </p:txBody>
      </p:sp>
      <p:pic>
        <p:nvPicPr>
          <p:cNvPr id="10" name="Рисунок 9">
            <a:extLst>
              <a:ext uri="{FF2B5EF4-FFF2-40B4-BE49-F238E27FC236}">
                <a16:creationId xmlns:a16="http://schemas.microsoft.com/office/drawing/2014/main" id="{8AD1BE7E-ACFE-44B5-6F9E-15DB3A853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0620" y="4594387"/>
            <a:ext cx="1189350" cy="892013"/>
          </a:xfrm>
          <a:prstGeom prst="rect">
            <a:avLst/>
          </a:prstGeom>
          <a:ln>
            <a:solidFill>
              <a:schemeClr val="bg1"/>
            </a:solidFill>
          </a:ln>
          <a:effectLst>
            <a:outerShdw blurRad="190500" algn="tl" rotWithShape="0">
              <a:srgbClr val="000000">
                <a:alpha val="70000"/>
              </a:srgbClr>
            </a:outerShdw>
          </a:effectLst>
        </p:spPr>
      </p:pic>
      <p:pic>
        <p:nvPicPr>
          <p:cNvPr id="18" name="Рисунок 17">
            <a:extLst>
              <a:ext uri="{FF2B5EF4-FFF2-40B4-BE49-F238E27FC236}">
                <a16:creationId xmlns:a16="http://schemas.microsoft.com/office/drawing/2014/main" id="{BD6F35B8-9051-5FE1-5F32-C331473F39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7345" y="5284201"/>
            <a:ext cx="2041150" cy="1358640"/>
          </a:xfrm>
          <a:prstGeom prst="rect">
            <a:avLst/>
          </a:prstGeom>
          <a:ln>
            <a:solidFill>
              <a:schemeClr val="bg1"/>
            </a:solidFill>
          </a:ln>
          <a:effectLst>
            <a:outerShdw blurRad="190500" algn="tl" rotWithShape="0">
              <a:srgbClr val="000000">
                <a:alpha val="70000"/>
              </a:srgbClr>
            </a:outerShdw>
          </a:effectLst>
        </p:spPr>
      </p:pic>
      <p:pic>
        <p:nvPicPr>
          <p:cNvPr id="20" name="Рисунок 19">
            <a:extLst>
              <a:ext uri="{FF2B5EF4-FFF2-40B4-BE49-F238E27FC236}">
                <a16:creationId xmlns:a16="http://schemas.microsoft.com/office/drawing/2014/main" id="{A515C5D1-F3C2-E2AE-3711-C5613F57FF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4593186"/>
            <a:ext cx="1365902" cy="2049655"/>
          </a:xfrm>
          <a:prstGeom prst="rect">
            <a:avLst/>
          </a:prstGeom>
          <a:ln>
            <a:solidFill>
              <a:schemeClr val="bg1"/>
            </a:solidFill>
          </a:ln>
          <a:effectLst>
            <a:outerShdw blurRad="190500" algn="tl" rotWithShape="0">
              <a:srgbClr val="000000">
                <a:alpha val="70000"/>
              </a:srgbClr>
            </a:outerShdw>
          </a:effectLst>
        </p:spPr>
      </p:pic>
      <p:pic>
        <p:nvPicPr>
          <p:cNvPr id="22" name="Рисунок 21">
            <a:extLst>
              <a:ext uri="{FF2B5EF4-FFF2-40B4-BE49-F238E27FC236}">
                <a16:creationId xmlns:a16="http://schemas.microsoft.com/office/drawing/2014/main" id="{DDE7CAE0-9134-ACE1-9E9A-5B75B89D0D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5355895"/>
            <a:ext cx="1743165" cy="1286946"/>
          </a:xfrm>
          <a:prstGeom prst="rect">
            <a:avLst/>
          </a:prstGeom>
          <a:ln>
            <a:solidFill>
              <a:schemeClr val="bg1"/>
            </a:solidFill>
          </a:ln>
          <a:effectLst>
            <a:outerShdw blurRad="292100" dist="139700" dir="2700000" algn="tl" rotWithShape="0">
              <a:srgbClr val="333333">
                <a:alpha val="65000"/>
              </a:srgbClr>
            </a:outerShdw>
          </a:effectLst>
        </p:spPr>
      </p:pic>
      <p:pic>
        <p:nvPicPr>
          <p:cNvPr id="24" name="Рисунок 23">
            <a:extLst>
              <a:ext uri="{FF2B5EF4-FFF2-40B4-BE49-F238E27FC236}">
                <a16:creationId xmlns:a16="http://schemas.microsoft.com/office/drawing/2014/main" id="{BABF566B-26EA-D055-B6A9-5C2FEAD3E6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895" y="4661991"/>
            <a:ext cx="1227771" cy="1773447"/>
          </a:xfrm>
          <a:prstGeom prst="rect">
            <a:avLst/>
          </a:prstGeom>
          <a:ln w="12700">
            <a:solidFill>
              <a:schemeClr val="bg1"/>
            </a:solidFill>
          </a:ln>
          <a:effectLst>
            <a:outerShdw blurRad="292100" dist="139700" dir="2700000" algn="tl" rotWithShape="0">
              <a:srgbClr val="333333">
                <a:alpha val="65000"/>
              </a:srgbClr>
            </a:outerShdw>
          </a:effectLst>
        </p:spPr>
      </p:pic>
      <p:pic>
        <p:nvPicPr>
          <p:cNvPr id="26" name="Рисунок 25">
            <a:extLst>
              <a:ext uri="{FF2B5EF4-FFF2-40B4-BE49-F238E27FC236}">
                <a16:creationId xmlns:a16="http://schemas.microsoft.com/office/drawing/2014/main" id="{720B942B-7332-4D32-5605-8BAD6CDFE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8400" y="4618198"/>
            <a:ext cx="1667348" cy="1096802"/>
          </a:xfrm>
          <a:prstGeom prst="rect">
            <a:avLst/>
          </a:prstGeom>
          <a:ln>
            <a:solidFill>
              <a:schemeClr val="bg1"/>
            </a:solidFill>
          </a:ln>
          <a:effectLst>
            <a:outerShdw blurRad="292100" dist="139700" dir="2700000" algn="tl" rotWithShape="0">
              <a:srgbClr val="333333">
                <a:alpha val="65000"/>
              </a:srgbClr>
            </a:outerShdw>
          </a:effectLst>
        </p:spPr>
      </p:pic>
      <p:pic>
        <p:nvPicPr>
          <p:cNvPr id="28" name="Рисунок 27">
            <a:extLst>
              <a:ext uri="{FF2B5EF4-FFF2-40B4-BE49-F238E27FC236}">
                <a16:creationId xmlns:a16="http://schemas.microsoft.com/office/drawing/2014/main" id="{064F85D6-A052-3BDB-1848-69859594B2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1000" y="4632121"/>
            <a:ext cx="1288355" cy="1860959"/>
          </a:xfrm>
          <a:prstGeom prst="rect">
            <a:avLst/>
          </a:prstGeom>
          <a:ln w="127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995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3" name="Группа 12">
            <a:extLst>
              <a:ext uri="{FF2B5EF4-FFF2-40B4-BE49-F238E27FC236}">
                <a16:creationId xmlns:a16="http://schemas.microsoft.com/office/drawing/2014/main" id="{D32F22EC-99FD-A179-2F3F-7B0EC3D2ABF2}"/>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05E6CB1-A95A-3378-9F12-FD5AE0874D7C}"/>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2434127A-1B54-4C4D-6CB0-495483F976AD}"/>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DD205E03-81A3-DAEE-A49B-1F20638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48554" y="838200"/>
            <a:ext cx="8254879" cy="875240"/>
          </a:xfrm>
          <a:prstGeom prst="rect">
            <a:avLst/>
          </a:prstGeom>
        </p:spPr>
        <p:txBody>
          <a:bodyPr vert="horz" wrap="square" lIns="0" tIns="13335" rIns="0" bIns="0" rtlCol="0">
            <a:spAutoFit/>
          </a:bodyPr>
          <a:lstStyle/>
          <a:p>
            <a:pPr marL="12700">
              <a:lnSpc>
                <a:spcPct val="100000"/>
              </a:lnSpc>
              <a:spcBef>
                <a:spcPts val="105"/>
              </a:spcBef>
            </a:pPr>
            <a:r>
              <a:rPr lang="ru-RU" sz="2800" spc="-25" dirty="0"/>
              <a:t>МАТЕРИАЛЬНО-ТЕХНИЧЕСКАЯ</a:t>
            </a:r>
            <a:br>
              <a:rPr lang="ru-RU" sz="2800" spc="-25" dirty="0"/>
            </a:br>
            <a:r>
              <a:rPr lang="ru-RU" sz="2800" spc="-25" dirty="0"/>
              <a:t>БАЗА АКАДЕМИИ</a:t>
            </a:r>
            <a:endParaRPr lang="ru-RU" sz="2800" spc="30" dirty="0"/>
          </a:p>
        </p:txBody>
      </p:sp>
      <p:sp>
        <p:nvSpPr>
          <p:cNvPr id="9" name="object 12">
            <a:extLst>
              <a:ext uri="{FF2B5EF4-FFF2-40B4-BE49-F238E27FC236}">
                <a16:creationId xmlns:a16="http://schemas.microsoft.com/office/drawing/2014/main" id="{7B355645-C5A4-1BBF-53DA-31B18D7A8C1B}"/>
              </a:ext>
            </a:extLst>
          </p:cNvPr>
          <p:cNvSpPr txBox="1"/>
          <p:nvPr/>
        </p:nvSpPr>
        <p:spPr>
          <a:xfrm>
            <a:off x="474120" y="2298996"/>
            <a:ext cx="5886595" cy="1120820"/>
          </a:xfrm>
          <a:prstGeom prst="rect">
            <a:avLst/>
          </a:prstGeom>
        </p:spPr>
        <p:txBody>
          <a:bodyPr vert="horz" wrap="square" lIns="0" tIns="12700" rIns="0" bIns="0" rtlCol="0">
            <a:spAutoFit/>
          </a:bodyPr>
          <a:lstStyle/>
          <a:p>
            <a:pPr indent="356870" algn="just">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Основными направлениями материально-технической базы Академии были:</a:t>
            </a:r>
          </a:p>
          <a:p>
            <a:pPr marL="171450" indent="-171450" algn="just">
              <a:spcAft>
                <a:spcPts val="0"/>
              </a:spcAft>
              <a:buClr>
                <a:srgbClr val="002060"/>
              </a:buClr>
              <a:buFont typeface="Wingdings" panose="05000000000000000000" pitchFamily="2" charset="2"/>
              <a:buChar char="ü"/>
            </a:pPr>
            <a:r>
              <a:rPr lang="ru-RU" sz="1200" dirty="0">
                <a:latin typeface="Tahoma" panose="020B0604030504040204" pitchFamily="34" charset="0"/>
                <a:ea typeface="Tahoma" panose="020B0604030504040204" pitchFamily="34" charset="0"/>
                <a:cs typeface="Tahoma" panose="020B0604030504040204" pitchFamily="34" charset="0"/>
              </a:rPr>
              <a:t>Приобретение музыкальных инструментов;</a:t>
            </a:r>
          </a:p>
          <a:p>
            <a:pPr marL="171450" indent="-171450" algn="just">
              <a:spcAft>
                <a:spcPts val="0"/>
              </a:spcAft>
              <a:buClr>
                <a:srgbClr val="002060"/>
              </a:buClr>
              <a:buFont typeface="Wingdings" panose="05000000000000000000" pitchFamily="2" charset="2"/>
              <a:buChar char="ü"/>
            </a:pPr>
            <a:r>
              <a:rPr lang="ru-RU" sz="1200" dirty="0">
                <a:latin typeface="Tahoma" panose="020B0604030504040204" pitchFamily="34" charset="0"/>
                <a:ea typeface="Tahoma" panose="020B0604030504040204" pitchFamily="34" charset="0"/>
                <a:cs typeface="Tahoma" panose="020B0604030504040204" pitchFamily="34" charset="0"/>
              </a:rPr>
              <a:t>Приобретение транспортных средств;</a:t>
            </a:r>
          </a:p>
          <a:p>
            <a:pPr marL="171450" indent="-171450" algn="just">
              <a:spcAft>
                <a:spcPts val="0"/>
              </a:spcAft>
              <a:buClr>
                <a:srgbClr val="002060"/>
              </a:buClr>
              <a:buFont typeface="Wingdings" panose="05000000000000000000" pitchFamily="2" charset="2"/>
              <a:buChar char="ü"/>
            </a:pPr>
            <a:r>
              <a:rPr lang="ru-RU" sz="1200" dirty="0">
                <a:latin typeface="Tahoma" panose="020B0604030504040204" pitchFamily="34" charset="0"/>
                <a:ea typeface="Tahoma" panose="020B0604030504040204" pitchFamily="34" charset="0"/>
                <a:cs typeface="Tahoma" panose="020B0604030504040204" pitchFamily="34" charset="0"/>
              </a:rPr>
              <a:t>Приобретение компьютерного и информационного оборудования;</a:t>
            </a:r>
          </a:p>
          <a:p>
            <a:pPr marL="171450" indent="-171450" algn="just">
              <a:spcAft>
                <a:spcPts val="0"/>
              </a:spcAft>
              <a:buClr>
                <a:srgbClr val="002060"/>
              </a:buClr>
              <a:buFont typeface="Wingdings" panose="05000000000000000000" pitchFamily="2" charset="2"/>
              <a:buChar char="ü"/>
            </a:pPr>
            <a:r>
              <a:rPr lang="ru-RU" sz="1200" dirty="0">
                <a:latin typeface="Tahoma" panose="020B0604030504040204" pitchFamily="34" charset="0"/>
                <a:ea typeface="Tahoma" panose="020B0604030504040204" pitchFamily="34" charset="0"/>
                <a:cs typeface="Tahoma" panose="020B0604030504040204" pitchFamily="34" charset="0"/>
              </a:rPr>
              <a:t>Пополнение библиотечного фонда;</a:t>
            </a:r>
          </a:p>
          <a:p>
            <a:pPr marL="171450" indent="-171450" algn="just">
              <a:spcAft>
                <a:spcPts val="0"/>
              </a:spcAft>
              <a:buClr>
                <a:srgbClr val="002060"/>
              </a:buClr>
              <a:buFont typeface="Wingdings" panose="05000000000000000000" pitchFamily="2" charset="2"/>
              <a:buChar char="ü"/>
            </a:pPr>
            <a:r>
              <a:rPr lang="ru-RU" sz="1200" dirty="0">
                <a:latin typeface="Tahoma" panose="020B0604030504040204" pitchFamily="34" charset="0"/>
                <a:ea typeface="Tahoma" panose="020B0604030504040204" pitchFamily="34" charset="0"/>
                <a:cs typeface="Tahoma" panose="020B0604030504040204" pitchFamily="34" charset="0"/>
              </a:rPr>
              <a:t>Текущий ремонт помещений учебных корпусов.</a:t>
            </a:r>
          </a:p>
        </p:txBody>
      </p:sp>
      <p:pic>
        <p:nvPicPr>
          <p:cNvPr id="1026" name="Picture 2">
            <a:extLst>
              <a:ext uri="{FF2B5EF4-FFF2-40B4-BE49-F238E27FC236}">
                <a16:creationId xmlns:a16="http://schemas.microsoft.com/office/drawing/2014/main" id="{2BD29D2B-7052-C849-2611-70C796FD32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8540" y="4770616"/>
            <a:ext cx="2359145" cy="1769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0EC9734-07AB-606E-14AD-E3A024E886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3682" y="3617355"/>
            <a:ext cx="1326147"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AB556A-C9F8-CAD6-6522-14BB5AC5F2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3522" y="3611335"/>
            <a:ext cx="1771686" cy="997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B5D950-83C3-A426-BDDF-350146186C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3889" y="4237225"/>
            <a:ext cx="2230926" cy="1254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C5816B3-AB1F-AB67-F52A-6917928B08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363" y="3611335"/>
            <a:ext cx="1863759" cy="1048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DD178A-6C06-FCB3-8265-A2D9952022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12221" y="5470856"/>
            <a:ext cx="1144314" cy="114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D53E019-0D2A-814A-527E-CABCACC5D8E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0229" y="5126192"/>
            <a:ext cx="1863759" cy="114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8DA3B56B-564D-6FFA-0F7F-D75F8F13F3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48303" y="3116373"/>
            <a:ext cx="1825415" cy="1369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B80A4887-546C-DBB9-8F5F-89C8159E64F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8800" y="4584436"/>
            <a:ext cx="1501024" cy="2001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2">
            <a:extLst>
              <a:ext uri="{FF2B5EF4-FFF2-40B4-BE49-F238E27FC236}">
                <a16:creationId xmlns:a16="http://schemas.microsoft.com/office/drawing/2014/main" id="{332B125C-BDE1-23E3-7BD4-F9746476D64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49875" y="2340860"/>
            <a:ext cx="1616683" cy="2155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03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017383" y="2178491"/>
            <a:ext cx="8106446" cy="1319464"/>
          </a:xfrm>
          <a:prstGeom prst="rect">
            <a:avLst/>
          </a:prstGeom>
        </p:spPr>
        <p:txBody>
          <a:bodyPr vert="horz" wrap="square" lIns="0" tIns="55880" rIns="0" bIns="0" rtlCol="0">
            <a:spAutoFit/>
          </a:bodyPr>
          <a:lstStyle/>
          <a:p>
            <a:pPr marL="0" lvl="1" algn="ctr">
              <a:lnSpc>
                <a:spcPct val="114000"/>
              </a:lnSpc>
              <a:buNone/>
            </a:pPr>
            <a:r>
              <a:rPr lang="ru-RU" sz="1200" dirty="0">
                <a:solidFill>
                  <a:srgbClr val="0070C0"/>
                </a:solidFill>
                <a:latin typeface="Tahoma" panose="020B0604030504040204" pitchFamily="34" charset="0"/>
                <a:ea typeface="Tahoma" panose="020B0604030504040204" pitchFamily="34" charset="0"/>
                <a:cs typeface="Tahoma" panose="020B0604030504040204" pitchFamily="34" charset="0"/>
              </a:rPr>
              <a:t>«ПЕРСПЕКТИВА» – это кадровый конкурс педагогического мастерства. </a:t>
            </a:r>
          </a:p>
          <a:p>
            <a:pPr marL="0" lvl="1" algn="ctr">
              <a:lnSpc>
                <a:spcPct val="114000"/>
              </a:lnSpc>
              <a:buNone/>
            </a:pPr>
            <a:r>
              <a:rPr lang="ru-RU" sz="12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a:latin typeface="Tahoma" panose="020B0604030504040204" pitchFamily="34" charset="0"/>
                <a:ea typeface="Tahoma" panose="020B0604030504040204" pitchFamily="34" charset="0"/>
                <a:cs typeface="Tahoma" panose="020B0604030504040204" pitchFamily="34" charset="0"/>
              </a:rPr>
              <a:t>Цель конкурса – выявление и поддержка талантливой молодежи; развитие творческого потенциала преподавателей в области музыкального искусства; повышение уровня профессиональной компетенции педагогического состава федерального государственного бюджетного образовательного учреждения высшего образования «Донецкая государственная музыкальная академия </a:t>
            </a:r>
          </a:p>
          <a:p>
            <a:pPr marL="0" lvl="1" algn="ctr">
              <a:lnSpc>
                <a:spcPct val="114000"/>
              </a:lnSpc>
              <a:buNone/>
            </a:pPr>
            <a:r>
              <a:rPr lang="ru-RU" sz="1200" dirty="0">
                <a:latin typeface="Tahoma" panose="020B0604030504040204" pitchFamily="34" charset="0"/>
                <a:ea typeface="Tahoma" panose="020B0604030504040204" pitchFamily="34" charset="0"/>
                <a:cs typeface="Tahoma" panose="020B0604030504040204" pitchFamily="34" charset="0"/>
              </a:rPr>
              <a:t>имени С.С. Прокофьева».</a:t>
            </a:r>
          </a:p>
        </p:txBody>
      </p:sp>
      <p:grpSp>
        <p:nvGrpSpPr>
          <p:cNvPr id="13" name="Группа 12">
            <a:extLst>
              <a:ext uri="{FF2B5EF4-FFF2-40B4-BE49-F238E27FC236}">
                <a16:creationId xmlns:a16="http://schemas.microsoft.com/office/drawing/2014/main" id="{CD0CB29A-E07C-0CA3-28B6-5D05BABE1325}"/>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B91259B-690F-31FA-7678-617F961BFC3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B1A996-D9DD-4352-6C6C-DEA3BC244CA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78834F80-EA5E-A8C6-8DD0-07DA1BF1C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933557"/>
            <a:ext cx="7871233" cy="514243"/>
          </a:xfrm>
          <a:prstGeom prst="rect">
            <a:avLst/>
          </a:prstGeom>
        </p:spPr>
        <p:txBody>
          <a:bodyPr vert="horz" wrap="square" lIns="0" tIns="26670" rIns="0" bIns="0" rtlCol="0">
            <a:spAutoFit/>
          </a:bodyPr>
          <a:lstStyle/>
          <a:p>
            <a:pPr marL="12700" marR="5080">
              <a:lnSpc>
                <a:spcPts val="3829"/>
              </a:lnSpc>
              <a:spcBef>
                <a:spcPts val="210"/>
              </a:spcBef>
            </a:pPr>
            <a:r>
              <a:rPr lang="ru-RU" spc="-35" dirty="0"/>
              <a:t>КАДРОВЫЙ РЕЗЕРВ</a:t>
            </a:r>
          </a:p>
        </p:txBody>
      </p:sp>
      <p:pic>
        <p:nvPicPr>
          <p:cNvPr id="10" name="Рисунок 9">
            <a:extLst>
              <a:ext uri="{FF2B5EF4-FFF2-40B4-BE49-F238E27FC236}">
                <a16:creationId xmlns:a16="http://schemas.microsoft.com/office/drawing/2014/main" id="{9D519712-B056-C2E0-EA72-5A09E89163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79" y="3817564"/>
            <a:ext cx="4114800" cy="2443163"/>
          </a:xfrm>
          <a:prstGeom prst="rect">
            <a:avLst/>
          </a:prstGeom>
          <a:ln>
            <a:noFill/>
          </a:ln>
          <a:effectLst>
            <a:outerShdw blurRad="292100" dist="139700" dir="2700000" algn="tl" rotWithShape="0">
              <a:srgbClr val="333333">
                <a:alpha val="65000"/>
              </a:srgbClr>
            </a:outerShdw>
          </a:effectLst>
        </p:spPr>
      </p:pic>
      <p:graphicFrame>
        <p:nvGraphicFramePr>
          <p:cNvPr id="17" name="Диаграмма 16">
            <a:extLst>
              <a:ext uri="{FF2B5EF4-FFF2-40B4-BE49-F238E27FC236}">
                <a16:creationId xmlns:a16="http://schemas.microsoft.com/office/drawing/2014/main" id="{1815E0E4-74AE-F78F-8D1E-007D6558BC50}"/>
              </a:ext>
            </a:extLst>
          </p:cNvPr>
          <p:cNvGraphicFramePr>
            <a:graphicFrameLocks/>
          </p:cNvGraphicFramePr>
          <p:nvPr>
            <p:extLst>
              <p:ext uri="{D42A27DB-BD31-4B8C-83A1-F6EECF244321}">
                <p14:modId xmlns:p14="http://schemas.microsoft.com/office/powerpoint/2010/main" val="2639052063"/>
              </p:ext>
            </p:extLst>
          </p:nvPr>
        </p:nvGraphicFramePr>
        <p:xfrm>
          <a:off x="4892125" y="366060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38157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grpSp>
      <p:sp>
        <p:nvSpPr>
          <p:cNvPr id="12" name="object 12"/>
          <p:cNvSpPr txBox="1"/>
          <p:nvPr/>
        </p:nvSpPr>
        <p:spPr>
          <a:xfrm>
            <a:off x="533400" y="2743200"/>
            <a:ext cx="8839199" cy="3816000"/>
          </a:xfrm>
          <a:prstGeom prst="rect">
            <a:avLst/>
          </a:prstGeom>
        </p:spPr>
        <p:txBody>
          <a:bodyPr vert="horz" wrap="square" lIns="0" tIns="12700" rIns="0" bIns="0" numCol="2" spcCol="324000" rtlCol="0">
            <a:spAutoFit/>
          </a:bodyPr>
          <a:lstStyle/>
          <a:p>
            <a:pPr indent="450215" algn="just">
              <a:lnSpc>
                <a:spcPct val="114000"/>
              </a:lnSpc>
            </a:pPr>
            <a:r>
              <a:rPr lang="ru-RU" sz="1200" dirty="0">
                <a:solidFill>
                  <a:srgbClr val="000000"/>
                </a:solidFill>
                <a:effectLst/>
                <a:uFill>
                  <a:solidFill>
                    <a:srgbClr val="000000"/>
                  </a:solidFill>
                </a:uFill>
                <a:latin typeface="Tahoma" panose="020B0604030504040204" pitchFamily="34" charset="0"/>
                <a:ea typeface="Tahoma" panose="020B0604030504040204" pitchFamily="34" charset="0"/>
                <a:cs typeface="Tahoma" panose="020B0604030504040204" pitchFamily="34" charset="0"/>
              </a:rPr>
              <a:t>Осуществлены изменения структуры управления вуза, в частности введена должность проректора по цифровизации и научно-педагогической деятельности, образован информационно-аналитический и научно-методический отделы. Будет осуществлено моделирование бизнес-процессов функциональной и финансово-хозяйственной деятельности. Цифровой трансформации подвергнется функциональная деятельность кафедр, деканата, учебного отдела, приёмной комиссии, бухгалтерии, отдела кадров, библиотеки и других подразделений, с минимизацией дублирующих функций по вводу, обработке и передаче информации.</a:t>
            </a:r>
          </a:p>
          <a:p>
            <a:pPr indent="450215" algn="just">
              <a:lnSpc>
                <a:spcPct val="114000"/>
              </a:lnSpc>
            </a:pPr>
            <a:r>
              <a:rPr lang="ru-RU" sz="1200" dirty="0">
                <a:solidFill>
                  <a:srgbClr val="000000"/>
                </a:solidFill>
                <a:effectLst/>
                <a:uFill>
                  <a:solidFill>
                    <a:srgbClr val="000000"/>
                  </a:solidFill>
                </a:uFill>
                <a:latin typeface="Tahoma" panose="020B0604030504040204" pitchFamily="34" charset="0"/>
                <a:ea typeface="Tahoma" panose="020B0604030504040204" pitchFamily="34" charset="0"/>
                <a:cs typeface="Tahoma" panose="020B0604030504040204" pitchFamily="34" charset="0"/>
              </a:rPr>
              <a:t>Приобретено программное обеспечение и лицензированы рабочие места, необходимые для передачи конфиденциальной информации в федеральные и муниципальные органы управления. Ведутся работы по совершенствованию и поддержке в актуальном состоянии сайта учреждения. Расширяются возможности доступа в электронные библиотечные системы известных вузов. Ведётся целенаправленная работа по подключению удаленных подразделений (учреждений СПО) вуза для создания единого корпоративного пространства.</a:t>
            </a:r>
          </a:p>
          <a:p>
            <a:pPr indent="450215" algn="just">
              <a:lnSpc>
                <a:spcPct val="114000"/>
              </a:lnSpc>
            </a:pPr>
            <a:r>
              <a:rPr lang="ru-RU" sz="1200" dirty="0">
                <a:solidFill>
                  <a:srgbClr val="000000"/>
                </a:solidFill>
                <a:effectLst/>
                <a:uFill>
                  <a:solidFill>
                    <a:srgbClr val="000000"/>
                  </a:solidFill>
                </a:uFill>
                <a:latin typeface="Tahoma" panose="020B0604030504040204" pitchFamily="34" charset="0"/>
                <a:ea typeface="Tahoma" panose="020B0604030504040204" pitchFamily="34" charset="0"/>
                <a:cs typeface="Tahoma" panose="020B0604030504040204" pitchFamily="34" charset="0"/>
              </a:rPr>
              <a:t>Для Донецкого региона очень остро стоит вопрос кадрового обеспечения управления учреждений культуры. Для решения этой задачи прорабатывается вопрос организации курсов повышения квалификации, профессиональной переподготовки и непрерывного образования творческих и управленческих кадров в сфере культуры. Первым шагом в этом направлении является разработанная в Академии программа профессиональной переподготовки по направлению «Менеджмент в сфере культуры и искусства». Определен перечень наиболее востребованных дисциплин, приглашены ведущие специалисты для их чтения, настроена материально-техническая база их проведения, проработаны юридические и финансовые вопросы.</a:t>
            </a:r>
          </a:p>
        </p:txBody>
      </p:sp>
      <p:grpSp>
        <p:nvGrpSpPr>
          <p:cNvPr id="13" name="Группа 12">
            <a:extLst>
              <a:ext uri="{FF2B5EF4-FFF2-40B4-BE49-F238E27FC236}">
                <a16:creationId xmlns:a16="http://schemas.microsoft.com/office/drawing/2014/main" id="{60807DCF-2813-E1C6-10CC-A67F01BD2243}"/>
              </a:ext>
            </a:extLst>
          </p:cNvPr>
          <p:cNvGrpSpPr/>
          <p:nvPr/>
        </p:nvGrpSpPr>
        <p:grpSpPr>
          <a:xfrm>
            <a:off x="6119526" y="-24908"/>
            <a:ext cx="3091942" cy="1777508"/>
            <a:chOff x="6111492" y="-34324"/>
            <a:chExt cx="3091942" cy="1777508"/>
          </a:xfrm>
        </p:grpSpPr>
        <p:sp>
          <p:nvSpPr>
            <p:cNvPr id="14" name="Хорда 13">
              <a:extLst>
                <a:ext uri="{FF2B5EF4-FFF2-40B4-BE49-F238E27FC236}">
                  <a16:creationId xmlns:a16="http://schemas.microsoft.com/office/drawing/2014/main" id="{0C933813-FB88-9BAA-4BA3-CD3BDF796258}"/>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a:extLst>
                <a:ext uri="{FF2B5EF4-FFF2-40B4-BE49-F238E27FC236}">
                  <a16:creationId xmlns:a16="http://schemas.microsoft.com/office/drawing/2014/main" id="{3C84AC15-1A7E-A398-DC0A-AD4159751847}"/>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Рисунок 15">
              <a:extLst>
                <a:ext uri="{FF2B5EF4-FFF2-40B4-BE49-F238E27FC236}">
                  <a16:creationId xmlns:a16="http://schemas.microsoft.com/office/drawing/2014/main" id="{35AA7ACF-32FD-B726-5426-71E583ED31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9" name="object 12">
            <a:extLst>
              <a:ext uri="{FF2B5EF4-FFF2-40B4-BE49-F238E27FC236}">
                <a16:creationId xmlns:a16="http://schemas.microsoft.com/office/drawing/2014/main" id="{DAE94339-3E6C-A99E-4B8D-D80818E2DA24}"/>
              </a:ext>
            </a:extLst>
          </p:cNvPr>
          <p:cNvSpPr txBox="1"/>
          <p:nvPr/>
        </p:nvSpPr>
        <p:spPr>
          <a:xfrm>
            <a:off x="533400" y="2173402"/>
            <a:ext cx="8839199" cy="382156"/>
          </a:xfrm>
          <a:prstGeom prst="rect">
            <a:avLst/>
          </a:prstGeom>
        </p:spPr>
        <p:txBody>
          <a:bodyPr vert="horz" wrap="square" lIns="0" tIns="12700" rIns="0" bIns="0" rtlCol="0">
            <a:spAutoFit/>
          </a:bodyPr>
          <a:lstStyle/>
          <a:p>
            <a:pPr indent="356870" algn="just">
              <a:spcAft>
                <a:spcPts val="0"/>
              </a:spcAft>
            </a:pPr>
            <a:r>
              <a:rPr lang="ru-RU" sz="1200" dirty="0">
                <a:solidFill>
                  <a:srgbClr val="000000"/>
                </a:solidFill>
                <a:effectLst/>
                <a:latin typeface="Tahoma" panose="020B0604030504040204" pitchFamily="34" charset="0"/>
                <a:ea typeface="Arial Unicode MS" panose="020B0604020202020204" pitchFamily="34" charset="-128"/>
              </a:rPr>
              <a:t>Для решения задачи формирования эффективной системы управления вузом предполагается создание единого информационного пространства с использованием  вычислительной техники и коммуникационных средств связи.</a:t>
            </a:r>
            <a:endParaRPr lang="ru-RU" sz="1200" dirty="0">
              <a:latin typeface="Tahoma" panose="020B0604030504040204" pitchFamily="34" charset="0"/>
              <a:ea typeface="Tahoma" panose="020B0604030504040204" pitchFamily="34" charset="0"/>
              <a:cs typeface="Tahoma" panose="020B0604030504040204" pitchFamily="34" charset="0"/>
            </a:endParaRPr>
          </a:p>
        </p:txBody>
      </p:sp>
      <p:sp>
        <p:nvSpPr>
          <p:cNvPr id="11" name="object 11"/>
          <p:cNvSpPr txBox="1">
            <a:spLocks noGrp="1"/>
          </p:cNvSpPr>
          <p:nvPr>
            <p:ph type="title"/>
          </p:nvPr>
        </p:nvSpPr>
        <p:spPr>
          <a:xfrm>
            <a:off x="971311" y="941892"/>
            <a:ext cx="7288415" cy="505908"/>
          </a:xfrm>
          <a:prstGeom prst="rect">
            <a:avLst/>
          </a:prstGeom>
        </p:spPr>
        <p:txBody>
          <a:bodyPr vert="horz" wrap="square" lIns="0" tIns="13335" rIns="0" bIns="0" rtlCol="0">
            <a:spAutoFit/>
          </a:bodyPr>
          <a:lstStyle/>
          <a:p>
            <a:pPr marL="12700">
              <a:lnSpc>
                <a:spcPct val="100000"/>
              </a:lnSpc>
              <a:spcBef>
                <a:spcPts val="105"/>
              </a:spcBef>
            </a:pPr>
            <a:r>
              <a:rPr lang="ru-RU" dirty="0">
                <a:latin typeface="Tahoma" panose="020B0604030504040204" pitchFamily="34" charset="0"/>
                <a:ea typeface="Tahoma" panose="020B0604030504040204" pitchFamily="34" charset="0"/>
                <a:cs typeface="Tahoma" panose="020B0604030504040204" pitchFamily="34" charset="0"/>
              </a:rPr>
              <a:t>Цифровизация Академии</a:t>
            </a:r>
            <a:endParaRPr spc="5"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382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990600" y="2690381"/>
            <a:ext cx="8090559" cy="3837012"/>
          </a:xfrm>
          <a:prstGeom prst="rect">
            <a:avLst/>
          </a:prstGeom>
        </p:spPr>
        <p:txBody>
          <a:bodyPr vert="horz" wrap="square" lIns="0" tIns="12700" rIns="0" bIns="0" rtlCol="0">
            <a:spAutoFit/>
          </a:bodyPr>
          <a:lstStyle/>
          <a:p>
            <a:pPr algn="just">
              <a:lnSpc>
                <a:spcPct val="114000"/>
              </a:lnSpc>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Программа развития разработана в соответствии с положениями нормативных правовых актов, содержащих основные направления развития образования и науки в Российской Федерации: Указом Президента Российской Федерации от 24.12.2014 № 808 «Об утверждении Основ государственной культурной политики», Указом Президента Российской Федерации от 02.07.2021 № 400 «О Стратегии национальной безопасности Российской Федерации», Указом Президента Российской Федерации от 07.05.2018 № 204 «О национальных целях и стратегических задачах развития Российской Федерации на период до 2024 года», Распоряжением Правительства Российской Федерации от 29.02.2016 № 326-р «Об утверждении стратегии государственной культурной политики на период до 2030 года», Постановлением Правительства Российской Федерации от 29.03.2019 г. № 377 «Об утверждении государственной программы Российской Федерации «Научно-технологическое развитие Российской Федерации». </a:t>
            </a:r>
          </a:p>
          <a:p>
            <a:pPr algn="just">
              <a:lnSpc>
                <a:spcPct val="114000"/>
              </a:lnSpc>
              <a:spcAft>
                <a:spcPts val="0"/>
              </a:spcAft>
            </a:pP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lnSpc>
                <a:spcPct val="114000"/>
              </a:lnSpc>
              <a:spcAft>
                <a:spcPts val="0"/>
              </a:spcAft>
            </a:pPr>
            <a:r>
              <a:rPr lang="ru-RU" sz="1200" b="1" dirty="0">
                <a:latin typeface="Tahoma" panose="020B0604030504040204" pitchFamily="34" charset="0"/>
                <a:ea typeface="Tahoma" panose="020B0604030504040204" pitchFamily="34" charset="0"/>
                <a:cs typeface="Tahoma" panose="020B0604030504040204" pitchFamily="34" charset="0"/>
              </a:rPr>
              <a:t>Перспективы развития:</a:t>
            </a:r>
          </a:p>
          <a:p>
            <a:pPr marL="12700" marR="5080" lvl="0" algn="just">
              <a:lnSpc>
                <a:spcPct val="114000"/>
              </a:lnSpc>
            </a:pPr>
            <a:r>
              <a:rPr lang="ru-RU" sz="1200" dirty="0">
                <a:solidFill>
                  <a:prstClr val="black"/>
                </a:solidFill>
                <a:latin typeface="Tahoma"/>
                <a:cs typeface="Tahoma"/>
              </a:rPr>
              <a:t>До 2028 года, на основании спроса качественного  образования различных уровней, мониторинга  потребностей Республики в высококвалифицированных  кадрах в сфере культуры и искусства, в интересах  инновационного развития страны, а также на основании анализа образовательной деятельности  консерваторий и академий Российской Федерации, руководство Академии считает актуальным рассмотрение новых направлений подготовки  (специальностей) и образовательных программ.</a:t>
            </a:r>
          </a:p>
          <a:p>
            <a:pPr algn="just">
              <a:lnSpc>
                <a:spcPct val="114000"/>
              </a:lnSpc>
              <a:spcAft>
                <a:spcPts val="0"/>
              </a:spcAft>
            </a:pPr>
            <a:endParaRPr lang="ru-RU" sz="14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907A497C-F2BE-C6A8-B860-7AB72164BE9C}"/>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7B9C2B95-484E-B989-EC3C-74664C34EB4E}"/>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15524A61-110C-BD2A-211F-4F08D6A8B21C}"/>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FFBF32B7-DB68-3BD7-D7FA-7783390854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913333" y="990859"/>
            <a:ext cx="8501383" cy="505908"/>
          </a:xfrm>
          <a:prstGeom prst="rect">
            <a:avLst/>
          </a:prstGeom>
        </p:spPr>
        <p:txBody>
          <a:bodyPr vert="horz" wrap="square" lIns="0" tIns="13335" rIns="0" bIns="0" rtlCol="0">
            <a:spAutoFit/>
          </a:bodyPr>
          <a:lstStyle/>
          <a:p>
            <a:pPr marL="12700">
              <a:lnSpc>
                <a:spcPct val="100000"/>
              </a:lnSpc>
              <a:spcBef>
                <a:spcPts val="105"/>
              </a:spcBef>
            </a:pPr>
            <a:r>
              <a:rPr lang="ru-RU" spc="-100" dirty="0"/>
              <a:t>Программа развития на 2024-2028 гг.</a:t>
            </a:r>
            <a:endParaRPr spc="-9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1017385" y="720204"/>
            <a:ext cx="5185410" cy="1000125"/>
          </a:xfrm>
          <a:prstGeom prst="rect">
            <a:avLst/>
          </a:prstGeom>
        </p:spPr>
        <p:txBody>
          <a:bodyPr vert="horz" wrap="square" lIns="0" tIns="26670" rIns="0" bIns="0" rtlCol="0">
            <a:spAutoFit/>
          </a:bodyPr>
          <a:lstStyle/>
          <a:p>
            <a:pPr marL="12700" marR="5080">
              <a:lnSpc>
                <a:spcPts val="3829"/>
              </a:lnSpc>
              <a:spcBef>
                <a:spcPts val="210"/>
              </a:spcBef>
            </a:pPr>
            <a:r>
              <a:rPr spc="-40" dirty="0"/>
              <a:t>Перспективные </a:t>
            </a:r>
            <a:r>
              <a:rPr spc="-35" dirty="0"/>
              <a:t> </a:t>
            </a:r>
            <a:r>
              <a:rPr spc="-80" dirty="0"/>
              <a:t>направления</a:t>
            </a:r>
            <a:r>
              <a:rPr spc="-95" dirty="0"/>
              <a:t> </a:t>
            </a:r>
            <a:r>
              <a:rPr spc="-80" dirty="0"/>
              <a:t>подготовки</a:t>
            </a:r>
          </a:p>
        </p:txBody>
      </p:sp>
      <p:sp>
        <p:nvSpPr>
          <p:cNvPr id="12" name="object 12"/>
          <p:cNvSpPr txBox="1"/>
          <p:nvPr/>
        </p:nvSpPr>
        <p:spPr>
          <a:xfrm>
            <a:off x="2455069" y="2544809"/>
            <a:ext cx="5442297" cy="2988639"/>
          </a:xfrm>
          <a:prstGeom prst="rect">
            <a:avLst/>
          </a:prstGeom>
        </p:spPr>
        <p:txBody>
          <a:bodyPr vert="horz" wrap="square" lIns="0" tIns="86995" rIns="0" bIns="0" rtlCol="0">
            <a:spAutoFit/>
          </a:bodyPr>
          <a:lstStyle/>
          <a:p>
            <a:pPr marL="298450" indent="-285750">
              <a:lnSpc>
                <a:spcPct val="100000"/>
              </a:lnSpc>
              <a:spcBef>
                <a:spcPts val="685"/>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Музыкальная журналистика;</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590"/>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Музыкальное </a:t>
            </a:r>
            <a:r>
              <a:rPr lang="ru-RU" sz="1400" dirty="0" err="1">
                <a:solidFill>
                  <a:srgbClr val="3E3E3E"/>
                </a:solidFill>
                <a:latin typeface="Tahoma" panose="020B0604030504040204" pitchFamily="34" charset="0"/>
                <a:ea typeface="Tahoma" panose="020B0604030504040204" pitchFamily="34" charset="0"/>
                <a:cs typeface="Tahoma" panose="020B0604030504040204" pitchFamily="34" charset="0"/>
              </a:rPr>
              <a:t>продюсирование</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a:t>
            </a:r>
            <a:endParaRPr lang="ru-RU" sz="1400" dirty="0">
              <a:latin typeface="Tahoma" panose="020B0604030504040204" pitchFamily="34" charset="0"/>
              <a:ea typeface="Tahoma" panose="020B0604030504040204" pitchFamily="34" charset="0"/>
              <a:cs typeface="Tahoma" panose="020B0604030504040204" pitchFamily="34" charset="0"/>
            </a:endParaRPr>
          </a:p>
          <a:p>
            <a:pPr marL="355600" marR="479425" indent="-342900">
              <a:lnSpc>
                <a:spcPts val="1630"/>
              </a:lnSpc>
              <a:spcBef>
                <a:spcPts val="994"/>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Регентское дело (на базе кафедры дирижирования);</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605"/>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Настройка и ремонт музыкальных инструментов;</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585"/>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Народный вокал:</a:t>
            </a:r>
            <a:endParaRPr lang="ru-RU" sz="1400" dirty="0">
              <a:latin typeface="Tahoma" panose="020B0604030504040204" pitchFamily="34" charset="0"/>
              <a:ea typeface="Tahoma" panose="020B0604030504040204" pitchFamily="34" charset="0"/>
              <a:cs typeface="Tahoma" panose="020B0604030504040204" pitchFamily="34" charset="0"/>
            </a:endParaRPr>
          </a:p>
          <a:p>
            <a:pPr marL="700405" indent="-285750">
              <a:lnSpc>
                <a:spcPct val="100000"/>
              </a:lnSpc>
              <a:spcBef>
                <a:spcPts val="645"/>
              </a:spcBef>
              <a:buClr>
                <a:srgbClr val="C00000"/>
              </a:buClr>
              <a:buSzPct val="80000"/>
              <a:buFont typeface="Wingdings" panose="05000000000000000000" pitchFamily="2" charset="2"/>
              <a:buChar char="Ø"/>
              <a:tabLst>
                <a:tab pos="697865" algn="l"/>
                <a:tab pos="6985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сольное исполнительство;</a:t>
            </a:r>
            <a:endParaRPr lang="ru-RU" sz="1400" dirty="0">
              <a:latin typeface="Tahoma" panose="020B0604030504040204" pitchFamily="34" charset="0"/>
              <a:ea typeface="Tahoma" panose="020B0604030504040204" pitchFamily="34" charset="0"/>
              <a:cs typeface="Tahoma" panose="020B0604030504040204" pitchFamily="34" charset="0"/>
            </a:endParaRPr>
          </a:p>
          <a:p>
            <a:pPr marL="700405" indent="-285750">
              <a:lnSpc>
                <a:spcPct val="100000"/>
              </a:lnSpc>
              <a:spcBef>
                <a:spcPts val="650"/>
              </a:spcBef>
              <a:buClr>
                <a:srgbClr val="C00000"/>
              </a:buClr>
              <a:buSzPct val="80000"/>
              <a:buFont typeface="Wingdings" panose="05000000000000000000" pitchFamily="2" charset="2"/>
              <a:buChar char="Ø"/>
              <a:tabLst>
                <a:tab pos="697865" algn="l"/>
                <a:tab pos="698500"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хоровое исполнительство;</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580"/>
              </a:spcBef>
              <a:buClr>
                <a:srgbClr val="C00000"/>
              </a:buClr>
              <a:buFont typeface="Wingdings" panose="05000000000000000000" pitchFamily="2" charset="2"/>
              <a:buChar char="Ø"/>
              <a:tabLst>
                <a:tab pos="354965" algn="l"/>
              </a:tabLst>
            </a:pPr>
            <a:r>
              <a:rPr lang="ru-RU" sz="1400" dirty="0" err="1">
                <a:solidFill>
                  <a:srgbClr val="3E3E3E"/>
                </a:solidFill>
                <a:latin typeface="Tahoma" panose="020B0604030504040204" pitchFamily="34" charset="0"/>
                <a:ea typeface="Tahoma" panose="020B0604030504040204" pitchFamily="34" charset="0"/>
                <a:cs typeface="Tahoma" panose="020B0604030504040204" pitchFamily="34" charset="0"/>
              </a:rPr>
              <a:t>Этномузыковедение</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 и фольклористика;</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600"/>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Музыкальная педагогика;</a:t>
            </a:r>
            <a:endParaRPr lang="ru-RU" sz="1400" dirty="0">
              <a:latin typeface="Tahoma" panose="020B0604030504040204" pitchFamily="34" charset="0"/>
              <a:ea typeface="Tahoma" panose="020B0604030504040204" pitchFamily="34" charset="0"/>
              <a:cs typeface="Tahoma" panose="020B0604030504040204" pitchFamily="34" charset="0"/>
            </a:endParaRPr>
          </a:p>
          <a:p>
            <a:pPr marL="298450" indent="-285750">
              <a:lnSpc>
                <a:spcPct val="100000"/>
              </a:lnSpc>
              <a:spcBef>
                <a:spcPts val="585"/>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Электронная и компьютерная музыка.</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E7786766-6196-AC80-EDA8-DB95F2665420}"/>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6D244B9E-C124-15FD-034F-2D3C196F06DE}"/>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B3CA6FA3-7FA8-D0EC-1B70-43B02953F888}"/>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64D886FE-59C3-45CC-3902-90CE87778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1735628" y="2930996"/>
            <a:ext cx="6416040" cy="2092111"/>
          </a:xfrm>
          <a:prstGeom prst="rect">
            <a:avLst/>
          </a:prstGeom>
        </p:spPr>
        <p:txBody>
          <a:bodyPr vert="horz" wrap="square" lIns="0" tIns="12700" rIns="0" bIns="0" rtlCol="0">
            <a:spAutoFit/>
          </a:bodyPr>
          <a:lstStyle/>
          <a:p>
            <a:pPr marL="355600" marR="308610" indent="-342900" algn="just">
              <a:lnSpc>
                <a:spcPct val="114000"/>
              </a:lnSpc>
              <a:spcBef>
                <a:spcPts val="100"/>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приведение существующей профессиональной  подготовки в соответствие с требованиями и  потребностями современности;</a:t>
            </a:r>
            <a:endParaRPr lang="ru-RU" sz="1400" dirty="0">
              <a:latin typeface="Tahoma" panose="020B0604030504040204" pitchFamily="34" charset="0"/>
              <a:ea typeface="Tahoma" panose="020B0604030504040204" pitchFamily="34" charset="0"/>
              <a:cs typeface="Tahoma" panose="020B0604030504040204" pitchFamily="34" charset="0"/>
            </a:endParaRPr>
          </a:p>
          <a:p>
            <a:pPr marL="355600" marR="550545" indent="-342900" algn="just">
              <a:lnSpc>
                <a:spcPct val="114000"/>
              </a:lnSpc>
              <a:spcBef>
                <a:spcPts val="1005"/>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введение </a:t>
            </a:r>
            <a:r>
              <a:rPr lang="ru-RU" sz="1400" dirty="0" err="1">
                <a:solidFill>
                  <a:srgbClr val="3E3E3E"/>
                </a:solidFill>
                <a:latin typeface="Tahoma" panose="020B0604030504040204" pitchFamily="34" charset="0"/>
                <a:ea typeface="Tahoma" panose="020B0604030504040204" pitchFamily="34" charset="0"/>
                <a:cs typeface="Tahoma" panose="020B0604030504040204" pitchFamily="34" charset="0"/>
              </a:rPr>
              <a:t>поливариантности</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 образовательных  программ;</a:t>
            </a:r>
            <a:endParaRPr lang="ru-RU" sz="1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ct val="114000"/>
              </a:lnSpc>
              <a:spcBef>
                <a:spcPts val="1000"/>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обеспечение непрерывности и преемственности в  получении квалификационных уровней;</a:t>
            </a:r>
            <a:endParaRPr lang="ru-RU" sz="1400" dirty="0">
              <a:latin typeface="Tahoma" panose="020B0604030504040204" pitchFamily="34" charset="0"/>
              <a:ea typeface="Tahoma" panose="020B0604030504040204" pitchFamily="34" charset="0"/>
              <a:cs typeface="Tahoma" panose="020B0604030504040204" pitchFamily="34" charset="0"/>
            </a:endParaRPr>
          </a:p>
          <a:p>
            <a:pPr marL="355600" marR="121285" indent="-342900" algn="just">
              <a:lnSpc>
                <a:spcPct val="114000"/>
              </a:lnSpc>
              <a:spcBef>
                <a:spcPts val="994"/>
              </a:spcBef>
              <a:buClr>
                <a:srgbClr val="C0000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сочетание родственных творческих профессий и  специальностей для обеспечения мобильности  специалистов на рынке труда.</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41C82C3B-AD54-D685-57FE-62ED791DB0D7}"/>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A7E5504E-EF5A-DC44-9B39-9A7DB095325A}"/>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327D4A25-D202-5DCC-1360-6F841060499A}"/>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63DC9EB2-BA85-E27F-F8C1-4E1B42A0C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685800"/>
            <a:ext cx="7871233" cy="1000125"/>
          </a:xfrm>
          <a:prstGeom prst="rect">
            <a:avLst/>
          </a:prstGeom>
        </p:spPr>
        <p:txBody>
          <a:bodyPr vert="horz" wrap="square" lIns="0" tIns="26670" rIns="0" bIns="0" rtlCol="0">
            <a:spAutoFit/>
          </a:bodyPr>
          <a:lstStyle/>
          <a:p>
            <a:pPr marL="12700" marR="5080">
              <a:lnSpc>
                <a:spcPts val="3829"/>
              </a:lnSpc>
              <a:spcBef>
                <a:spcPts val="210"/>
              </a:spcBef>
            </a:pPr>
            <a:r>
              <a:rPr spc="-95" dirty="0"/>
              <a:t>Пути</a:t>
            </a:r>
            <a:r>
              <a:rPr spc="-50" dirty="0"/>
              <a:t> </a:t>
            </a:r>
            <a:r>
              <a:rPr spc="15" dirty="0"/>
              <a:t>реформирования </a:t>
            </a:r>
            <a:r>
              <a:rPr spc="20" dirty="0"/>
              <a:t> профессиональной</a:t>
            </a:r>
            <a:r>
              <a:rPr spc="-55" dirty="0"/>
              <a:t> </a:t>
            </a:r>
            <a:r>
              <a:rPr spc="-80" dirty="0"/>
              <a:t>подготовки</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1720786" y="2846529"/>
            <a:ext cx="6436995" cy="1344471"/>
          </a:xfrm>
          <a:prstGeom prst="rect">
            <a:avLst/>
          </a:prstGeom>
        </p:spPr>
        <p:txBody>
          <a:bodyPr vert="horz" wrap="square" lIns="0" tIns="12700" rIns="0" bIns="0" rtlCol="0">
            <a:spAutoFit/>
          </a:bodyPr>
          <a:lstStyle/>
          <a:p>
            <a:pPr marL="355600" marR="97155" indent="-342900" algn="just">
              <a:lnSpc>
                <a:spcPct val="114000"/>
              </a:lnSpc>
              <a:spcBef>
                <a:spcPts val="100"/>
              </a:spcBef>
              <a:buClr>
                <a:srgbClr val="C00000"/>
              </a:buClr>
              <a:buFont typeface="Wingdings" panose="05000000000000000000" pitchFamily="2" charset="2"/>
              <a:buChar char="Ø"/>
              <a:tabLst>
                <a:tab pos="354965" algn="l"/>
              </a:tabLst>
            </a:pP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повышение</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квалификации</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научно-педагогических </a:t>
            </a:r>
            <a:r>
              <a:rPr lang="ru-RU" sz="1400" spc="-51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сотрудников</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Академии;</a:t>
            </a:r>
            <a:endParaRPr lang="ru-RU" sz="1400" dirty="0">
              <a:latin typeface="Tahoma" panose="020B0604030504040204" pitchFamily="34" charset="0"/>
              <a:ea typeface="Tahoma" panose="020B0604030504040204" pitchFamily="34" charset="0"/>
              <a:cs typeface="Tahoma" panose="020B0604030504040204" pitchFamily="34" charset="0"/>
            </a:endParaRPr>
          </a:p>
          <a:p>
            <a:pPr marL="355600" marR="5080" indent="-342900" algn="just">
              <a:lnSpc>
                <a:spcPct val="114000"/>
              </a:lnSpc>
              <a:spcBef>
                <a:spcPts val="1005"/>
              </a:spcBef>
              <a:buClr>
                <a:srgbClr val="C00000"/>
              </a:buClr>
              <a:buFont typeface="Wingdings" panose="05000000000000000000" pitchFamily="2" charset="2"/>
              <a:buChar char="Ø"/>
              <a:tabLst>
                <a:tab pos="354965" algn="l"/>
              </a:tabLst>
            </a:pP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расширение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практики направлений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на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стажировку </a:t>
            </a:r>
            <a:r>
              <a:rPr lang="ru-RU" sz="1400" spc="-51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ассистентов-стажеров </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научно-педагогических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сот</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ру</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110" dirty="0">
                <a:solidFill>
                  <a:srgbClr val="3E3E3E"/>
                </a:solidFill>
                <a:latin typeface="Tahoma" panose="020B0604030504040204" pitchFamily="34" charset="0"/>
                <a:ea typeface="Tahoma" panose="020B0604030504040204" pitchFamily="34" charset="0"/>
                <a:cs typeface="Tahoma" panose="020B0604030504040204" pitchFamily="34" charset="0"/>
              </a:rPr>
              <a:t>ни</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к</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35"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40"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ущ</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уч</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б</a:t>
            </a:r>
            <a:r>
              <a:rPr lang="ru-RU" sz="1400" spc="-120" dirty="0">
                <a:solidFill>
                  <a:srgbClr val="3E3E3E"/>
                </a:solidFill>
                <a:latin typeface="Tahoma" panose="020B0604030504040204" pitchFamily="34" charset="0"/>
                <a:ea typeface="Tahoma" panose="020B0604030504040204" pitchFamily="34" charset="0"/>
                <a:cs typeface="Tahoma" panose="020B0604030504040204" pitchFamily="34" charset="0"/>
              </a:rPr>
              <a:t>ны</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искусствоведческие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учреждения </a:t>
            </a:r>
            <a:r>
              <a:rPr lang="ru-RU" sz="1400" spc="-120" dirty="0">
                <a:solidFill>
                  <a:srgbClr val="3E3E3E"/>
                </a:solidFill>
                <a:latin typeface="Tahoma" panose="020B0604030504040204" pitchFamily="34" charset="0"/>
                <a:ea typeface="Tahoma" panose="020B0604030504040204" pitchFamily="34" charset="0"/>
                <a:cs typeface="Tahoma" panose="020B0604030504040204" pitchFamily="34" charset="0"/>
              </a:rPr>
              <a:t>для </a:t>
            </a:r>
            <a:r>
              <a:rPr lang="ru-RU" sz="1400" spc="-114"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совершенствования</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научной</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профессиональной </a:t>
            </a:r>
            <a:r>
              <a:rPr lang="ru-RU" sz="1400" spc="-509"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подготовки.</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1017383" y="685800"/>
            <a:ext cx="7871233" cy="1000125"/>
          </a:xfrm>
          <a:prstGeom prst="rect">
            <a:avLst/>
          </a:prstGeom>
        </p:spPr>
        <p:txBody>
          <a:bodyPr vert="horz" wrap="square" lIns="0" tIns="26670" rIns="0" bIns="0" rtlCol="0">
            <a:spAutoFit/>
          </a:bodyPr>
          <a:lstStyle/>
          <a:p>
            <a:pPr marL="12700" marR="5080">
              <a:lnSpc>
                <a:spcPts val="3829"/>
              </a:lnSpc>
              <a:spcBef>
                <a:spcPts val="210"/>
              </a:spcBef>
            </a:pPr>
            <a:r>
              <a:rPr spc="-95" dirty="0"/>
              <a:t>Пути</a:t>
            </a:r>
            <a:r>
              <a:rPr spc="-50" dirty="0"/>
              <a:t> </a:t>
            </a:r>
            <a:r>
              <a:rPr spc="15" dirty="0"/>
              <a:t>реформирования </a:t>
            </a:r>
            <a:r>
              <a:rPr spc="20" dirty="0"/>
              <a:t> </a:t>
            </a:r>
            <a:r>
              <a:rPr spc="-95" dirty="0"/>
              <a:t>дополнительного</a:t>
            </a:r>
            <a:r>
              <a:rPr spc="-60" dirty="0"/>
              <a:t> </a:t>
            </a:r>
            <a:r>
              <a:rPr spc="-35" dirty="0"/>
              <a:t>образования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pic>
        <p:nvPicPr>
          <p:cNvPr id="12" name="object 12"/>
          <p:cNvPicPr/>
          <p:nvPr/>
        </p:nvPicPr>
        <p:blipFill>
          <a:blip r:embed="rId5" cstate="print"/>
          <a:stretch>
            <a:fillRect/>
          </a:stretch>
        </p:blipFill>
        <p:spPr>
          <a:xfrm>
            <a:off x="2538983" y="2488692"/>
            <a:ext cx="4707635" cy="3531107"/>
          </a:xfrm>
          <a:prstGeom prst="rect">
            <a:avLst/>
          </a:prstGeom>
        </p:spPr>
      </p:pic>
      <p:grpSp>
        <p:nvGrpSpPr>
          <p:cNvPr id="9" name="Группа 8">
            <a:extLst>
              <a:ext uri="{FF2B5EF4-FFF2-40B4-BE49-F238E27FC236}">
                <a16:creationId xmlns:a16="http://schemas.microsoft.com/office/drawing/2014/main" id="{90A68546-15A8-2FA1-E049-E80FF07D2AF8}"/>
              </a:ext>
            </a:extLst>
          </p:cNvPr>
          <p:cNvGrpSpPr/>
          <p:nvPr/>
        </p:nvGrpSpPr>
        <p:grpSpPr>
          <a:xfrm>
            <a:off x="6111492" y="-34324"/>
            <a:ext cx="3091942" cy="1777508"/>
            <a:chOff x="6111492" y="-34324"/>
            <a:chExt cx="3091942" cy="1777508"/>
          </a:xfrm>
        </p:grpSpPr>
        <p:sp>
          <p:nvSpPr>
            <p:cNvPr id="10" name="Хорда 9">
              <a:extLst>
                <a:ext uri="{FF2B5EF4-FFF2-40B4-BE49-F238E27FC236}">
                  <a16:creationId xmlns:a16="http://schemas.microsoft.com/office/drawing/2014/main" id="{D6067252-BD2D-B76E-93F0-A0F14940AF53}"/>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10A7A671-1A80-097D-1239-6DEF23E599F1}"/>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2241DFE0-F5A5-BFC8-F438-6A02096E0B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17383" y="685800"/>
            <a:ext cx="7871233" cy="1000125"/>
          </a:xfrm>
          <a:prstGeom prst="rect">
            <a:avLst/>
          </a:prstGeom>
        </p:spPr>
        <p:txBody>
          <a:bodyPr vert="horz" wrap="square" lIns="0" tIns="26670" rIns="0" bIns="0" rtlCol="0">
            <a:spAutoFit/>
          </a:bodyPr>
          <a:lstStyle/>
          <a:p>
            <a:pPr marL="12700" marR="5080">
              <a:lnSpc>
                <a:spcPts val="3829"/>
              </a:lnSpc>
              <a:spcBef>
                <a:spcPts val="210"/>
              </a:spcBef>
            </a:pPr>
            <a:r>
              <a:rPr spc="70" dirty="0"/>
              <a:t>Структура </a:t>
            </a:r>
            <a:r>
              <a:rPr spc="-50" dirty="0"/>
              <a:t>единого </a:t>
            </a:r>
            <a:r>
              <a:rPr spc="-45" dirty="0"/>
              <a:t> </a:t>
            </a:r>
            <a:r>
              <a:rPr spc="-30" dirty="0"/>
              <a:t>образовательного</a:t>
            </a:r>
            <a:r>
              <a:rPr spc="-130" dirty="0"/>
              <a:t> </a:t>
            </a:r>
            <a:r>
              <a:rPr spc="-10" dirty="0"/>
              <a:t>комплекса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sp>
          <p:nvSpPr>
            <p:cNvPr id="11" name="object 11"/>
            <p:cNvSpPr/>
            <p:nvPr/>
          </p:nvSpPr>
          <p:spPr>
            <a:xfrm>
              <a:off x="3569208" y="2488692"/>
              <a:ext cx="0" cy="3546475"/>
            </a:xfrm>
            <a:custGeom>
              <a:avLst/>
              <a:gdLst/>
              <a:ahLst/>
              <a:cxnLst/>
              <a:rect l="l" t="t" r="r" b="b"/>
              <a:pathLst>
                <a:path h="3546475">
                  <a:moveTo>
                    <a:pt x="0" y="0"/>
                  </a:moveTo>
                  <a:lnTo>
                    <a:pt x="0" y="3546322"/>
                  </a:lnTo>
                </a:path>
              </a:pathLst>
            </a:custGeom>
            <a:ln w="12192">
              <a:solidFill>
                <a:srgbClr val="ACD433"/>
              </a:solidFill>
            </a:ln>
          </p:spPr>
          <p:txBody>
            <a:bodyPr wrap="square" lIns="0" tIns="0" rIns="0" bIns="0" rtlCol="0"/>
            <a:lstStyle/>
            <a:p>
              <a:endParaRPr dirty="0"/>
            </a:p>
          </p:txBody>
        </p:sp>
        <p:sp>
          <p:nvSpPr>
            <p:cNvPr id="16" name="object 16"/>
            <p:cNvSpPr/>
            <p:nvPr/>
          </p:nvSpPr>
          <p:spPr>
            <a:xfrm>
              <a:off x="6565392" y="2551176"/>
              <a:ext cx="2331720" cy="3416935"/>
            </a:xfrm>
            <a:custGeom>
              <a:avLst/>
              <a:gdLst/>
              <a:ahLst/>
              <a:cxnLst/>
              <a:rect l="l" t="t" r="r" b="b"/>
              <a:pathLst>
                <a:path w="2331720" h="3416935">
                  <a:moveTo>
                    <a:pt x="0" y="0"/>
                  </a:moveTo>
                  <a:lnTo>
                    <a:pt x="2331720" y="0"/>
                  </a:lnTo>
                  <a:lnTo>
                    <a:pt x="2331720" y="3416808"/>
                  </a:lnTo>
                  <a:lnTo>
                    <a:pt x="0" y="3416808"/>
                  </a:lnTo>
                  <a:lnTo>
                    <a:pt x="0" y="0"/>
                  </a:lnTo>
                  <a:close/>
                </a:path>
              </a:pathLst>
            </a:custGeom>
            <a:ln w="9144">
              <a:solidFill>
                <a:srgbClr val="000000"/>
              </a:solidFill>
            </a:ln>
          </p:spPr>
          <p:txBody>
            <a:bodyPr wrap="square" lIns="0" tIns="0" rIns="0" bIns="0" rtlCol="0"/>
            <a:lstStyle/>
            <a:p>
              <a:endParaRPr dirty="0"/>
            </a:p>
          </p:txBody>
        </p:sp>
      </p:grpSp>
      <p:sp>
        <p:nvSpPr>
          <p:cNvPr id="17" name="object 17"/>
          <p:cNvSpPr txBox="1">
            <a:spLocks noGrp="1"/>
          </p:cNvSpPr>
          <p:nvPr>
            <p:ph type="title"/>
          </p:nvPr>
        </p:nvSpPr>
        <p:spPr>
          <a:xfrm>
            <a:off x="1017385" y="990600"/>
            <a:ext cx="4514850" cy="513715"/>
          </a:xfrm>
          <a:prstGeom prst="rect">
            <a:avLst/>
          </a:prstGeom>
        </p:spPr>
        <p:txBody>
          <a:bodyPr vert="horz" wrap="square" lIns="0" tIns="13335" rIns="0" bIns="0" rtlCol="0">
            <a:spAutoFit/>
          </a:bodyPr>
          <a:lstStyle/>
          <a:p>
            <a:pPr marL="12700">
              <a:lnSpc>
                <a:spcPct val="100000"/>
              </a:lnSpc>
              <a:spcBef>
                <a:spcPts val="105"/>
              </a:spcBef>
            </a:pPr>
            <a:r>
              <a:rPr dirty="0"/>
              <a:t>Уставные</a:t>
            </a:r>
            <a:r>
              <a:rPr spc="-100" dirty="0"/>
              <a:t> </a:t>
            </a:r>
            <a:r>
              <a:rPr spc="-30" dirty="0"/>
              <a:t>документы</a:t>
            </a:r>
          </a:p>
        </p:txBody>
      </p:sp>
      <p:pic>
        <p:nvPicPr>
          <p:cNvPr id="21" name="Рисунок 20"/>
          <p:cNvPicPr>
            <a:picLocks noChangeAspect="1"/>
          </p:cNvPicPr>
          <p:nvPr/>
        </p:nvPicPr>
        <p:blipFill rotWithShape="1">
          <a:blip r:embed="rId5" cstate="print">
            <a:extLst>
              <a:ext uri="{28A0092B-C50C-407E-A947-70E740481C1C}">
                <a14:useLocalDpi xmlns:a14="http://schemas.microsoft.com/office/drawing/2010/main" val="0"/>
              </a:ext>
            </a:extLst>
          </a:blip>
          <a:srcRect l="1677"/>
          <a:stretch/>
        </p:blipFill>
        <p:spPr>
          <a:xfrm>
            <a:off x="3536551" y="2454656"/>
            <a:ext cx="2581369" cy="3717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Группа 12">
            <a:extLst>
              <a:ext uri="{FF2B5EF4-FFF2-40B4-BE49-F238E27FC236}">
                <a16:creationId xmlns:a16="http://schemas.microsoft.com/office/drawing/2014/main" id="{6299BC87-C346-2CAC-05EF-597664E2413C}"/>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B9EE6BA3-F2E1-2ADF-8CC1-761EF7386D5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a:extLst>
                <a:ext uri="{FF2B5EF4-FFF2-40B4-BE49-F238E27FC236}">
                  <a16:creationId xmlns:a16="http://schemas.microsoft.com/office/drawing/2014/main" id="{E57D9781-2D81-62E5-5546-888112BF741C}"/>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8" name="Рисунок 17">
              <a:extLst>
                <a:ext uri="{FF2B5EF4-FFF2-40B4-BE49-F238E27FC236}">
                  <a16:creationId xmlns:a16="http://schemas.microsoft.com/office/drawing/2014/main" id="{1362B42B-352E-09E6-2CFE-FBE218DE3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9" name="Прямоугольник 18">
            <a:extLst>
              <a:ext uri="{FF2B5EF4-FFF2-40B4-BE49-F238E27FC236}">
                <a16:creationId xmlns:a16="http://schemas.microsoft.com/office/drawing/2014/main" id="{F22F41A7-7D06-7663-F766-18FBC459A099}"/>
              </a:ext>
            </a:extLst>
          </p:cNvPr>
          <p:cNvSpPr/>
          <p:nvPr/>
        </p:nvSpPr>
        <p:spPr>
          <a:xfrm>
            <a:off x="8305801" y="2022240"/>
            <a:ext cx="1371599" cy="4686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9012" y="2428530"/>
            <a:ext cx="2806338" cy="3743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8"/>
          <a:stretch>
            <a:fillRect/>
          </a:stretch>
        </p:blipFill>
        <p:spPr>
          <a:xfrm>
            <a:off x="609599" y="2428530"/>
            <a:ext cx="2491371" cy="3743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533400" y="2209800"/>
            <a:ext cx="8849867" cy="751488"/>
          </a:xfrm>
          <a:prstGeom prst="rect">
            <a:avLst/>
          </a:prstGeom>
        </p:spPr>
        <p:txBody>
          <a:bodyPr vert="horz" wrap="square" lIns="0" tIns="12700" rIns="0" bIns="0" rtlCol="0">
            <a:spAutoFit/>
          </a:bodyPr>
          <a:lstStyle/>
          <a:p>
            <a:pPr algn="ctr"/>
            <a:r>
              <a:rPr lang="ru-RU" sz="1200" b="1" dirty="0">
                <a:effectLst/>
                <a:latin typeface="Tahoma" panose="020B0604030504040204" pitchFamily="34" charset="0"/>
                <a:ea typeface="Tahoma" panose="020B0604030504040204" pitchFamily="34" charset="0"/>
                <a:cs typeface="Tahoma" panose="020B0604030504040204" pitchFamily="34" charset="0"/>
              </a:rPr>
              <a:t>Предложения по реализации перспективного плана (концепции) развития</a:t>
            </a:r>
            <a:endParaRPr lang="ru-RU" sz="1200" dirty="0">
              <a:effectLst/>
              <a:latin typeface="Tahoma" panose="020B0604030504040204" pitchFamily="34" charset="0"/>
              <a:ea typeface="Tahoma" panose="020B0604030504040204" pitchFamily="34" charset="0"/>
              <a:cs typeface="Tahoma" panose="020B0604030504040204" pitchFamily="34" charset="0"/>
            </a:endParaRPr>
          </a:p>
          <a:p>
            <a:pPr indent="450215" algn="ctr"/>
            <a:r>
              <a:rPr lang="ru-RU" sz="1200" dirty="0">
                <a:effectLst/>
                <a:latin typeface="Tahoma" panose="020B0604030504040204" pitchFamily="34" charset="0"/>
                <a:ea typeface="Tahoma" panose="020B0604030504040204" pitchFamily="34" charset="0"/>
                <a:cs typeface="Tahoma" panose="020B0604030504040204" pitchFamily="34" charset="0"/>
              </a:rPr>
              <a:t>федерального государственного бюджетного образовательного учреждения высшего образования</a:t>
            </a:r>
          </a:p>
          <a:p>
            <a:pPr indent="450215" algn="ctr"/>
            <a:r>
              <a:rPr lang="ru-RU" sz="1200" dirty="0">
                <a:effectLst/>
                <a:latin typeface="Tahoma" panose="020B0604030504040204" pitchFamily="34" charset="0"/>
                <a:ea typeface="Tahoma" panose="020B0604030504040204" pitchFamily="34" charset="0"/>
                <a:cs typeface="Tahoma" panose="020B0604030504040204" pitchFamily="34" charset="0"/>
              </a:rPr>
              <a:t>«Донецкая государственная музыкальная академия имени С.С. Прокофьева»</a:t>
            </a:r>
          </a:p>
          <a:p>
            <a:pPr indent="450215" algn="ctr"/>
            <a:r>
              <a:rPr lang="ru-RU" sz="1200" dirty="0">
                <a:effectLst/>
                <a:latin typeface="Tahoma" panose="020B0604030504040204" pitchFamily="34" charset="0"/>
                <a:ea typeface="Tahoma" panose="020B0604030504040204" pitchFamily="34" charset="0"/>
                <a:cs typeface="Tahoma" panose="020B0604030504040204" pitchFamily="34" charset="0"/>
              </a:rPr>
              <a:t>(ФГБОУ ВО ДГМА имени С.С. Прокофьева)</a:t>
            </a:r>
          </a:p>
        </p:txBody>
      </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914401" y="609601"/>
            <a:ext cx="7974216" cy="1001556"/>
          </a:xfrm>
          <a:prstGeom prst="rect">
            <a:avLst/>
          </a:prstGeom>
        </p:spPr>
        <p:txBody>
          <a:bodyPr vert="horz" wrap="square" lIns="0" tIns="26670" rIns="0" bIns="0" rtlCol="0">
            <a:spAutoFit/>
          </a:bodyPr>
          <a:lstStyle/>
          <a:p>
            <a:pPr marL="12700" marR="5080">
              <a:lnSpc>
                <a:spcPts val="3829"/>
              </a:lnSpc>
              <a:spcBef>
                <a:spcPts val="210"/>
              </a:spcBef>
            </a:pPr>
            <a:r>
              <a:rPr lang="ru-RU" spc="-95" dirty="0"/>
              <a:t>Перспективный план развития Академии</a:t>
            </a:r>
            <a:endParaRPr spc="-35" dirty="0"/>
          </a:p>
        </p:txBody>
      </p:sp>
      <p:sp>
        <p:nvSpPr>
          <p:cNvPr id="12" name="object 15">
            <a:extLst>
              <a:ext uri="{FF2B5EF4-FFF2-40B4-BE49-F238E27FC236}">
                <a16:creationId xmlns:a16="http://schemas.microsoft.com/office/drawing/2014/main" id="{3FFDC9E5-9FCC-DA23-1DD8-30BF8AC78CA6}"/>
              </a:ext>
            </a:extLst>
          </p:cNvPr>
          <p:cNvSpPr txBox="1"/>
          <p:nvPr/>
        </p:nvSpPr>
        <p:spPr>
          <a:xfrm>
            <a:off x="533400" y="3178646"/>
            <a:ext cx="8849867" cy="2618794"/>
          </a:xfrm>
          <a:prstGeom prst="rect">
            <a:avLst/>
          </a:prstGeom>
        </p:spPr>
        <p:txBody>
          <a:bodyPr vert="horz" wrap="square" lIns="0" tIns="12700" rIns="0" bIns="0" rtlCol="0">
            <a:spAutoFit/>
          </a:bodyPr>
          <a:lstStyle/>
          <a:p>
            <a:pPr marL="6350" indent="-6350" algn="just">
              <a:lnSpc>
                <a:spcPct val="107000"/>
              </a:lnSpc>
              <a:spcAft>
                <a:spcPts val="1065"/>
              </a:spcAft>
            </a:pPr>
            <a:r>
              <a:rPr lang="ru-RU" sz="1200" b="1" u="sng"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Для управления деятельностью образовательной организации необходимо:</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192405" marR="14605" indent="-17145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Провести системную экономическую оценку деятельности образовательной организации: материальных, финансовых, интеллектуальных, кадровых, информационных ресурсов. Прогнозный анализ.</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192405" marR="14605" indent="-17145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Выявить и оценить преимущества, недостатки, угрозы, сильные и слабые стороны деятельности образовательной организации.</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192405" marR="14605" indent="-171450" algn="just">
              <a:spcAft>
                <a:spcPts val="19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Оценить передовой опыт, резервы развития, устойчивости, выявления причин роста целевых показателей деятельности образовательной организации.</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192405" marR="14605" indent="-171450" algn="just">
              <a:spcAft>
                <a:spcPts val="19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Оценить технологии организации образовательной, творческой и научной деятельности в соответствии с действующим законодательством для принятия эффективных управленческих решений;</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192405" marR="14605" indent="-17145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Планирование деятельности образовательной организации осуществлять в соответствии с бюджетными и внебюджетными финансовыми средствами, материальными возможностями, административно-хозяйственными нормами и правилами.</a:t>
            </a: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indent="450215" algn="just">
              <a:spcAft>
                <a:spcPts val="800"/>
              </a:spcAft>
            </a:pPr>
            <a:r>
              <a:rPr lang="ru-RU" sz="1200" dirty="0">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529698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990601" y="619560"/>
            <a:ext cx="7898016" cy="1001556"/>
          </a:xfrm>
          <a:prstGeom prst="rect">
            <a:avLst/>
          </a:prstGeom>
        </p:spPr>
        <p:txBody>
          <a:bodyPr vert="horz" wrap="square" lIns="0" tIns="26670" rIns="0" bIns="0" rtlCol="0">
            <a:spAutoFit/>
          </a:bodyPr>
          <a:lstStyle/>
          <a:p>
            <a:pPr marL="12700" marR="5080">
              <a:lnSpc>
                <a:spcPts val="3829"/>
              </a:lnSpc>
              <a:spcBef>
                <a:spcPts val="210"/>
              </a:spcBef>
            </a:pPr>
            <a:r>
              <a:rPr lang="ru-RU" spc="-95" dirty="0"/>
              <a:t>Перспективный план развития Академии</a:t>
            </a:r>
            <a:endParaRPr spc="-35" dirty="0"/>
          </a:p>
        </p:txBody>
      </p:sp>
      <p:sp>
        <p:nvSpPr>
          <p:cNvPr id="12" name="object 15">
            <a:extLst>
              <a:ext uri="{FF2B5EF4-FFF2-40B4-BE49-F238E27FC236}">
                <a16:creationId xmlns:a16="http://schemas.microsoft.com/office/drawing/2014/main" id="{3FFDC9E5-9FCC-DA23-1DD8-30BF8AC78CA6}"/>
              </a:ext>
            </a:extLst>
          </p:cNvPr>
          <p:cNvSpPr txBox="1"/>
          <p:nvPr/>
        </p:nvSpPr>
        <p:spPr>
          <a:xfrm>
            <a:off x="613698" y="2224441"/>
            <a:ext cx="8769570" cy="3180038"/>
          </a:xfrm>
          <a:prstGeom prst="rect">
            <a:avLst/>
          </a:prstGeom>
        </p:spPr>
        <p:txBody>
          <a:bodyPr vert="horz" wrap="square" lIns="0" tIns="12700" rIns="0" bIns="0" rtlCol="0">
            <a:spAutoFit/>
          </a:bodyPr>
          <a:lstStyle/>
          <a:p>
            <a:pPr marL="20638" marR="14605" indent="423863" algn="just">
              <a:spcAft>
                <a:spcPts val="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a:t>
            </a:r>
          </a:p>
          <a:p>
            <a:pPr marL="20955" marR="14605" algn="just">
              <a:spcAft>
                <a:spcPts val="0"/>
              </a:spcAft>
            </a:pP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R="18415" indent="361950" algn="just">
              <a:lnSpc>
                <a:spcPct val="107000"/>
              </a:lnSpc>
              <a:spcAft>
                <a:spcPts val="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Кадровое обеспечение:</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lnSpc>
                <a:spcPct val="102000"/>
              </a:lnSpc>
              <a:spcAft>
                <a:spcPts val="15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Мотивация научно-педагогических кадров посредством нормативной, финансовой, психолого-педагогической поддержки;</a:t>
            </a:r>
          </a:p>
          <a:p>
            <a:pPr marL="342900" marR="14605" lvl="0" indent="-342900" algn="just">
              <a:lnSpc>
                <a:spcPct val="102000"/>
              </a:lnSpc>
              <a:spcAft>
                <a:spcPts val="35"/>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Адекватный профессиональный отбор и подготовка преподавательских кадров в целевой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ассистентуре</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-стажировке;</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Формирование резерва управленческих кадров для отрасли музыкального образования;</a:t>
            </a:r>
          </a:p>
          <a:p>
            <a:pPr marL="342900" lvl="0" indent="-342900" algn="just">
              <a:lnSpc>
                <a:spcPct val="92000"/>
              </a:lnSpc>
              <a:spcAft>
                <a:spcPts val="13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Создание условий для получения и совершенствования профессиональных компетенций. </a:t>
            </a:r>
          </a:p>
          <a:p>
            <a:pPr marL="342900" lvl="0" indent="-342900" algn="just">
              <a:lnSpc>
                <a:spcPct val="92000"/>
              </a:lnSpc>
              <a:spcAft>
                <a:spcPts val="130"/>
              </a:spcAft>
              <a:buFont typeface="Wingdings" panose="05000000000000000000" pitchFamily="2" charset="2"/>
              <a:buChar char="Ø"/>
            </a:pP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457200" indent="-95250" algn="just">
              <a:lnSpc>
                <a:spcPct val="92000"/>
              </a:lnSpc>
              <a:spcAft>
                <a:spcPts val="13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Финансы:</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Использование проектного подхода в организации финансовой деятельности;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Формирование стратегического финансового планирования для достижения устойчивого развития и высокой экономической эффективности деятельности;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Для дополнительного финансирования образовательной, научной, творческой деятельности создание условий повышения эффективности деятельности элементов организационно-управленческой структуры Академии.</a:t>
            </a:r>
          </a:p>
          <a:p>
            <a:pPr marL="342900" lvl="0" indent="-342900" algn="just">
              <a:lnSpc>
                <a:spcPct val="92000"/>
              </a:lnSpc>
              <a:spcAft>
                <a:spcPts val="130"/>
              </a:spcAft>
              <a:buFont typeface="Wingdings" panose="05000000000000000000" pitchFamily="2" charset="2"/>
              <a:buChar char="Ø"/>
            </a:pPr>
            <a:endParaRPr lang="ru-RU" sz="11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algn="just"/>
            <a:endParaRPr lang="ru-RU"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6542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838201" y="624242"/>
            <a:ext cx="8050416" cy="1001556"/>
          </a:xfrm>
          <a:prstGeom prst="rect">
            <a:avLst/>
          </a:prstGeom>
        </p:spPr>
        <p:txBody>
          <a:bodyPr vert="horz" wrap="square" lIns="0" tIns="26670" rIns="0" bIns="0" rtlCol="0">
            <a:spAutoFit/>
          </a:bodyPr>
          <a:lstStyle/>
          <a:p>
            <a:pPr marL="12700" marR="5080">
              <a:lnSpc>
                <a:spcPts val="3829"/>
              </a:lnSpc>
              <a:spcBef>
                <a:spcPts val="210"/>
              </a:spcBef>
            </a:pPr>
            <a:r>
              <a:rPr lang="ru-RU" spc="-95" dirty="0"/>
              <a:t>Перспективный план развития Академии</a:t>
            </a:r>
            <a:endParaRPr spc="-35" dirty="0"/>
          </a:p>
        </p:txBody>
      </p:sp>
      <p:sp>
        <p:nvSpPr>
          <p:cNvPr id="12" name="object 15">
            <a:extLst>
              <a:ext uri="{FF2B5EF4-FFF2-40B4-BE49-F238E27FC236}">
                <a16:creationId xmlns:a16="http://schemas.microsoft.com/office/drawing/2014/main" id="{3FFDC9E5-9FCC-DA23-1DD8-30BF8AC78CA6}"/>
              </a:ext>
            </a:extLst>
          </p:cNvPr>
          <p:cNvSpPr txBox="1"/>
          <p:nvPr/>
        </p:nvSpPr>
        <p:spPr>
          <a:xfrm>
            <a:off x="613698" y="2224441"/>
            <a:ext cx="8769570" cy="4142288"/>
          </a:xfrm>
          <a:prstGeom prst="rect">
            <a:avLst/>
          </a:prstGeom>
        </p:spPr>
        <p:txBody>
          <a:bodyPr vert="horz" wrap="square" lIns="0" tIns="12700" rIns="0" bIns="0" rtlCol="0">
            <a:spAutoFit/>
          </a:bodyPr>
          <a:lstStyle/>
          <a:p>
            <a:pPr marL="6350" indent="354013" algn="just">
              <a:lnSpc>
                <a:spcPct val="107000"/>
              </a:lnSpc>
              <a:spcAft>
                <a:spcPts val="1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Образовательная деятельность:</a:t>
            </a:r>
          </a:p>
          <a:p>
            <a:pPr marL="6350" indent="354013" algn="just">
              <a:lnSpc>
                <a:spcPct val="107000"/>
              </a:lnSpc>
              <a:spcAft>
                <a:spcPts val="10"/>
              </a:spcAft>
            </a:pP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lnSpc>
                <a:spcPct val="102000"/>
              </a:lnSpc>
              <a:spcAft>
                <a:spcPts val="35"/>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Формирование «умной» среды для организации музыкального образования, ориентированного на реализацию индивидуальных образовательных треков и формирование профессиональных компетенций, стратегического управления Академией;</a:t>
            </a:r>
          </a:p>
          <a:p>
            <a:pPr marL="342900" marR="14605" lvl="0" indent="-342900" algn="just">
              <a:lnSpc>
                <a:spcPct val="102000"/>
              </a:lnSpc>
              <a:spcAft>
                <a:spcPts val="35"/>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Получение управленческих навыков для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самоменеджмента</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формирования грамотного, организованного, эффективного обучающегося, находящегося в процессе непрерывного профессионального развития;</a:t>
            </a:r>
          </a:p>
          <a:p>
            <a:pPr marL="342900" marR="14605" lvl="0" indent="-342900" algn="just">
              <a:lnSpc>
                <a:spcPct val="102000"/>
              </a:lnSpc>
              <a:spcAft>
                <a:spcPts val="35"/>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Использование проектного подхода в теоретическом и практическом обучении специалистов в области видов искусств (гибкость в формирования образовательных программ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специалитета</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и магистратуры в части организации и проведения базовых и вариативных практик) для выполнения важной государственной задачи координации деятельности Академии и органов управления культурой в решении вопросов развития как федерального, так и регионального образования в сфере искусства, выработки эффективных мер повышения качества и доступности предоставления услуг в области исполнительских искусств жителям региона;</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Формирование и аккредитация новых образовательных программ дополнительного профессионального образования, в том числе в дистанционной форме и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мультидисциплинарных</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программ повышения квалификации с последующей реализацией на цифровых образовательных платформах, для увеличения как линейки образовательных услуг, так и охвата потребителей, в том числе за счет экспорта образовательных услуг с учетом спроса;</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Реализация сетевых форм обучения по программам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специалитета</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магистратуры,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ассистентуры</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-стажировки и дополнительного профессионального образования с участием как профильных организаций, использующих в проекте собственные материальные ресурсы, так и образовательных организаций, совместно формирующих и реализующих образовательные программы, с целью ликвидации разрыва в качестве образования, формирования общего образовательного пространства России высокого качества.</a:t>
            </a:r>
            <a:endParaRPr lang="ru-RU" sz="1200" dirty="0">
              <a:solidFill>
                <a:srgbClr val="000000"/>
              </a:solidFill>
              <a:effectLst/>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0583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762001" y="708996"/>
            <a:ext cx="8126616" cy="1001556"/>
          </a:xfrm>
          <a:prstGeom prst="rect">
            <a:avLst/>
          </a:prstGeom>
        </p:spPr>
        <p:txBody>
          <a:bodyPr vert="horz" wrap="square" lIns="0" tIns="26670" rIns="0" bIns="0" rtlCol="0">
            <a:spAutoFit/>
          </a:bodyPr>
          <a:lstStyle/>
          <a:p>
            <a:pPr marL="12700" marR="5080">
              <a:lnSpc>
                <a:spcPts val="3829"/>
              </a:lnSpc>
              <a:spcBef>
                <a:spcPts val="210"/>
              </a:spcBef>
            </a:pPr>
            <a:r>
              <a:rPr lang="ru-RU" spc="-95" dirty="0"/>
              <a:t>Перспективный план развития Академии</a:t>
            </a:r>
            <a:endParaRPr spc="-35" dirty="0"/>
          </a:p>
        </p:txBody>
      </p:sp>
      <p:sp>
        <p:nvSpPr>
          <p:cNvPr id="12" name="object 15">
            <a:extLst>
              <a:ext uri="{FF2B5EF4-FFF2-40B4-BE49-F238E27FC236}">
                <a16:creationId xmlns:a16="http://schemas.microsoft.com/office/drawing/2014/main" id="{3FFDC9E5-9FCC-DA23-1DD8-30BF8AC78CA6}"/>
              </a:ext>
            </a:extLst>
          </p:cNvPr>
          <p:cNvSpPr txBox="1"/>
          <p:nvPr/>
        </p:nvSpPr>
        <p:spPr>
          <a:xfrm>
            <a:off x="613698" y="2224441"/>
            <a:ext cx="8769570" cy="3796809"/>
          </a:xfrm>
          <a:prstGeom prst="rect">
            <a:avLst/>
          </a:prstGeom>
        </p:spPr>
        <p:txBody>
          <a:bodyPr vert="horz" wrap="square" lIns="0" tIns="12700" rIns="0" bIns="0" rtlCol="0">
            <a:spAutoFit/>
          </a:bodyPr>
          <a:lstStyle/>
          <a:p>
            <a:pPr marL="457200" marR="6350" indent="-96838" algn="just">
              <a:lnSpc>
                <a:spcPct val="107000"/>
              </a:lnSpc>
              <a:spcAft>
                <a:spcPts val="1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Научно-инновационная деятельность:</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Организация научной деятельности посредством планирования, проектирования, прогнозирования, результативности;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Ориентация научной деятельности на потребности территории Донбасского региона, Российской Федерации;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Производство и реализация результатов научной деятельности;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Активное встраивание научной деятельности в учебный процесс для мотивации обучающихся к получению научных компетенций.</a:t>
            </a:r>
          </a:p>
          <a:p>
            <a:pPr marL="171450" marR="6350" indent="-171450" algn="just">
              <a:lnSpc>
                <a:spcPct val="107000"/>
              </a:lnSpc>
              <a:spcAft>
                <a:spcPts val="10"/>
              </a:spcAft>
              <a:buFont typeface="Wingdings" panose="05000000000000000000" pitchFamily="2" charset="2"/>
              <a:buChar char="Ø"/>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R="6350" indent="360363" algn="just">
              <a:lnSpc>
                <a:spcPct val="107000"/>
              </a:lnSpc>
              <a:spcAft>
                <a:spcPts val="1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Творческая деятельность:</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Участие в реализации Национальных и Федеральных проектов РФ для выявления и поддержки талантливой молодежи;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Формирование будущей творческой элиты Российской Федерации;</a:t>
            </a:r>
          </a:p>
          <a:p>
            <a:pPr marL="342900" marR="8890" lvl="0" indent="-342900" algn="just">
              <a:lnSpc>
                <a:spcPct val="107000"/>
              </a:lnSpc>
              <a:spcAft>
                <a:spcPts val="1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Всестороннее развитие творческих способностей молодого поколения;</a:t>
            </a:r>
          </a:p>
          <a:p>
            <a:pPr marL="342900" marR="8890" lvl="0" indent="-342900" algn="just">
              <a:lnSpc>
                <a:spcPct val="107000"/>
              </a:lnSpc>
              <a:spcAft>
                <a:spcPts val="1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Популяризация классического наследия.</a:t>
            </a:r>
          </a:p>
          <a:p>
            <a:pPr marL="171450" marR="8890" indent="-171450" algn="just">
              <a:lnSpc>
                <a:spcPct val="107000"/>
              </a:lnSpc>
              <a:spcAft>
                <a:spcPts val="1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a:t>
            </a:r>
          </a:p>
          <a:p>
            <a:pPr marR="8890" indent="360363" algn="just">
              <a:lnSpc>
                <a:spcPct val="107000"/>
              </a:lnSpc>
              <a:spcAft>
                <a:spcPts val="10"/>
              </a:spcAft>
            </a:pPr>
            <a:r>
              <a:rPr lang="ru-RU" sz="1200" b="1"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Международная деятельность:</a:t>
            </a:r>
            <a:endPar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endParaRP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Расширение географии образовательного пространства Академии, включение его в мировое образовательное пространство как </a:t>
            </a:r>
            <a:r>
              <a:rPr lang="ru-RU" sz="1200" dirty="0" err="1">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имиджевый</a:t>
            </a: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 компонент Академии;</a:t>
            </a:r>
          </a:p>
          <a:p>
            <a:pPr marL="342900" marR="14605" lvl="0" indent="-342900" algn="just">
              <a:spcAft>
                <a:spcPts val="0"/>
              </a:spcAft>
              <a:buFont typeface="Wingdings" panose="05000000000000000000" pitchFamily="2" charset="2"/>
              <a:buChar char="Ø"/>
            </a:pPr>
            <a:r>
              <a:rPr lang="ru-RU" sz="1200" dirty="0">
                <a:solidFill>
                  <a:srgbClr val="000000"/>
                </a:solidFill>
                <a:uFill>
                  <a:solidFill>
                    <a:srgbClr val="000000"/>
                  </a:solidFill>
                </a:uFill>
                <a:latin typeface="Tahoma" panose="020B0604030504040204" pitchFamily="34" charset="0"/>
                <a:ea typeface="Tahoma" panose="020B0604030504040204" pitchFamily="34" charset="0"/>
                <a:cs typeface="Tahoma" panose="020B0604030504040204" pitchFamily="34" charset="0"/>
              </a:rPr>
              <a:t>Привлечение иностранных студентов.</a:t>
            </a:r>
          </a:p>
          <a:p>
            <a:pPr indent="450215" algn="just"/>
            <a:endParaRPr lang="ru-RU"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6764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0" y="0"/>
              <a:ext cx="9878568" cy="6857999"/>
            </a:xfrm>
            <a:prstGeom prst="rect">
              <a:avLst/>
            </a:prstGeom>
          </p:spPr>
        </p:pic>
        <p:pic>
          <p:nvPicPr>
            <p:cNvPr id="4" name="object 4"/>
            <p:cNvPicPr/>
            <p:nvPr/>
          </p:nvPicPr>
          <p:blipFill>
            <a:blip r:embed="rId3" cstate="print"/>
            <a:stretch>
              <a:fillRect/>
            </a:stretch>
          </p:blipFill>
          <p:spPr>
            <a:xfrm>
              <a:off x="6824471" y="1676400"/>
              <a:ext cx="3054096" cy="2819400"/>
            </a:xfrm>
            <a:prstGeom prst="rect">
              <a:avLst/>
            </a:prstGeom>
          </p:spPr>
        </p:pic>
        <p:pic>
          <p:nvPicPr>
            <p:cNvPr id="5" name="object 5"/>
            <p:cNvPicPr/>
            <p:nvPr/>
          </p:nvPicPr>
          <p:blipFill>
            <a:blip r:embed="rId4" cstate="print"/>
            <a:stretch>
              <a:fillRect/>
            </a:stretch>
          </p:blipFill>
          <p:spPr>
            <a:xfrm>
              <a:off x="0" y="2667000"/>
              <a:ext cx="4539996" cy="4191000"/>
            </a:xfrm>
            <a:prstGeom prst="rect">
              <a:avLst/>
            </a:prstGeom>
          </p:spPr>
        </p:pic>
        <p:pic>
          <p:nvPicPr>
            <p:cNvPr id="6" name="object 6"/>
            <p:cNvPicPr/>
            <p:nvPr/>
          </p:nvPicPr>
          <p:blipFill>
            <a:blip r:embed="rId5" cstate="print"/>
            <a:stretch>
              <a:fillRect/>
            </a:stretch>
          </p:blipFill>
          <p:spPr>
            <a:xfrm>
              <a:off x="6164579" y="0"/>
              <a:ext cx="1732787" cy="1600200"/>
            </a:xfrm>
            <a:prstGeom prst="rect">
              <a:avLst/>
            </a:prstGeom>
          </p:spPr>
        </p:pic>
        <p:pic>
          <p:nvPicPr>
            <p:cNvPr id="7" name="object 7"/>
            <p:cNvPicPr/>
            <p:nvPr/>
          </p:nvPicPr>
          <p:blipFill>
            <a:blip r:embed="rId6" cstate="print"/>
            <a:stretch>
              <a:fillRect/>
            </a:stretch>
          </p:blipFill>
          <p:spPr>
            <a:xfrm>
              <a:off x="6824471" y="5870447"/>
              <a:ext cx="1072896" cy="987551"/>
            </a:xfrm>
            <a:prstGeom prst="rect">
              <a:avLst/>
            </a:prstGeom>
          </p:spPr>
        </p:pic>
        <p:pic>
          <p:nvPicPr>
            <p:cNvPr id="8" name="object 8"/>
            <p:cNvPicPr/>
            <p:nvPr/>
          </p:nvPicPr>
          <p:blipFill>
            <a:blip r:embed="rId7" cstate="print"/>
            <a:stretch>
              <a:fillRect/>
            </a:stretch>
          </p:blipFill>
          <p:spPr>
            <a:xfrm>
              <a:off x="0" y="2895600"/>
              <a:ext cx="2558796" cy="2362200"/>
            </a:xfrm>
            <a:prstGeom prst="rect">
              <a:avLst/>
            </a:prstGeom>
          </p:spPr>
        </p:pic>
      </p:grpSp>
      <p:grpSp>
        <p:nvGrpSpPr>
          <p:cNvPr id="9" name="object 9"/>
          <p:cNvGrpSpPr/>
          <p:nvPr/>
        </p:nvGrpSpPr>
        <p:grpSpPr>
          <a:xfrm>
            <a:off x="0" y="0"/>
            <a:ext cx="9906000" cy="6858000"/>
            <a:chOff x="0" y="0"/>
            <a:chExt cx="9906000" cy="6858000"/>
          </a:xfrm>
        </p:grpSpPr>
        <p:sp>
          <p:nvSpPr>
            <p:cNvPr id="10" name="object 10"/>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grpSp>
        <p:nvGrpSpPr>
          <p:cNvPr id="16" name="Группа 15">
            <a:extLst>
              <a:ext uri="{FF2B5EF4-FFF2-40B4-BE49-F238E27FC236}">
                <a16:creationId xmlns:a16="http://schemas.microsoft.com/office/drawing/2014/main" id="{BF80231F-3613-D611-926C-41CF33A35497}"/>
              </a:ext>
            </a:extLst>
          </p:cNvPr>
          <p:cNvGrpSpPr/>
          <p:nvPr/>
        </p:nvGrpSpPr>
        <p:grpSpPr>
          <a:xfrm>
            <a:off x="6111492" y="-34324"/>
            <a:ext cx="3091942" cy="1777508"/>
            <a:chOff x="6111492" y="-34324"/>
            <a:chExt cx="3091942" cy="1777508"/>
          </a:xfrm>
        </p:grpSpPr>
        <p:sp>
          <p:nvSpPr>
            <p:cNvPr id="17" name="Хорда 16">
              <a:extLst>
                <a:ext uri="{FF2B5EF4-FFF2-40B4-BE49-F238E27FC236}">
                  <a16:creationId xmlns:a16="http://schemas.microsoft.com/office/drawing/2014/main" id="{3F149BA1-1C89-D64D-ABCE-8B7973CA211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B6E341E-EB12-2F5A-1BAD-377C0FA5F942}"/>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6C19EF26-2D31-A5F8-9A94-47318C41F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4" name="object 14"/>
          <p:cNvSpPr txBox="1">
            <a:spLocks noGrp="1"/>
          </p:cNvSpPr>
          <p:nvPr>
            <p:ph type="title"/>
          </p:nvPr>
        </p:nvSpPr>
        <p:spPr>
          <a:xfrm>
            <a:off x="613699" y="624242"/>
            <a:ext cx="8274918" cy="1001556"/>
          </a:xfrm>
          <a:prstGeom prst="rect">
            <a:avLst/>
          </a:prstGeom>
        </p:spPr>
        <p:txBody>
          <a:bodyPr vert="horz" wrap="square" lIns="0" tIns="26670" rIns="0" bIns="0" rtlCol="0">
            <a:spAutoFit/>
          </a:bodyPr>
          <a:lstStyle/>
          <a:p>
            <a:pPr marL="12700" marR="5080">
              <a:lnSpc>
                <a:spcPts val="3829"/>
              </a:lnSpc>
              <a:spcBef>
                <a:spcPts val="210"/>
              </a:spcBef>
            </a:pPr>
            <a:r>
              <a:rPr lang="ru-RU" spc="-95" dirty="0"/>
              <a:t>Перспективный план развития Академии</a:t>
            </a:r>
            <a:endParaRPr spc="-35" dirty="0"/>
          </a:p>
        </p:txBody>
      </p:sp>
      <p:sp>
        <p:nvSpPr>
          <p:cNvPr id="12" name="object 15">
            <a:extLst>
              <a:ext uri="{FF2B5EF4-FFF2-40B4-BE49-F238E27FC236}">
                <a16:creationId xmlns:a16="http://schemas.microsoft.com/office/drawing/2014/main" id="{3FFDC9E5-9FCC-DA23-1DD8-30BF8AC78CA6}"/>
              </a:ext>
            </a:extLst>
          </p:cNvPr>
          <p:cNvSpPr txBox="1"/>
          <p:nvPr/>
        </p:nvSpPr>
        <p:spPr>
          <a:xfrm>
            <a:off x="613698" y="2538981"/>
            <a:ext cx="8769569" cy="3929281"/>
          </a:xfrm>
          <a:prstGeom prst="rect">
            <a:avLst/>
          </a:prstGeom>
        </p:spPr>
        <p:txBody>
          <a:bodyPr vert="horz" wrap="square" lIns="0" tIns="12700" rIns="0" bIns="0" rtlCol="0">
            <a:spAutoFit/>
          </a:bodyPr>
          <a:lstStyle/>
          <a:p>
            <a:pPr indent="450215" algn="just"/>
            <a:r>
              <a:rPr lang="ru-RU" sz="1200" b="1" dirty="0">
                <a:effectLst/>
                <a:latin typeface="Tahoma" panose="020B0604030504040204" pitchFamily="34" charset="0"/>
                <a:ea typeface="Tahoma" panose="020B0604030504040204" pitchFamily="34" charset="0"/>
                <a:cs typeface="Tahoma" panose="020B0604030504040204" pitchFamily="34" charset="0"/>
              </a:rPr>
              <a:t>Следствием осуществления намеченных мероприятий Плана развития должны стать:</a:t>
            </a:r>
          </a:p>
          <a:p>
            <a:pPr indent="450215" algn="just"/>
            <a:endParaRPr lang="ru-RU" sz="1200" b="1" dirty="0">
              <a:effectLst/>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формирование в Академии гибкой и оперативно реагирующей на требования рынка труда образовательной, научной, методической и творческой инфраструктуры;</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неразрывная связь Академии с популяризацией духовных ценностей, сохранением и развитием музыкального культурно-исторического наследия, лучших исполнительских традиций, воспитанием творческой элиты, подготовке высокопрофессиональных кадров для отрасли культуры;</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обеспечение региона высококвалифицированными кадрами со средним профессиональным и высшим образованием в сфере культуры;</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качественный сдвиг в улучшении материально-технической базы и финансовой деятельности Академии, повышение долгосрочной конкурентоспособности;</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модернизация научно-исследовательской деятельности с учетом актуальных направлений российского и мирового музыкознания;</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совершенствование методического и программного обеспечения образовательного процесса;</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развитие Академии в качестве научно-методического центра для ДМШ и ДШИ региона;</a:t>
            </a:r>
          </a:p>
          <a:p>
            <a:pPr marL="171450" indent="-171450" algn="just">
              <a:buFont typeface="Wingdings" panose="05000000000000000000" pitchFamily="2" charset="2"/>
              <a:buChar char="Ø"/>
            </a:pPr>
            <a:r>
              <a:rPr lang="ru-RU" sz="1150" dirty="0">
                <a:effectLst/>
                <a:latin typeface="Tahoma" panose="020B0604030504040204" pitchFamily="34" charset="0"/>
                <a:ea typeface="Tahoma" panose="020B0604030504040204" pitchFamily="34" charset="0"/>
                <a:cs typeface="Tahoma" panose="020B0604030504040204" pitchFamily="34" charset="0"/>
              </a:rPr>
              <a:t>успешная реализация общественно-значимых творческих и просветительских проектов для различных целевых аудиторий.</a:t>
            </a:r>
          </a:p>
          <a:p>
            <a:pPr lvl="0" indent="450215" algn="just"/>
            <a:r>
              <a:rPr lang="ru-RU" sz="1150" dirty="0">
                <a:solidFill>
                  <a:prstClr val="black"/>
                </a:solidFill>
                <a:latin typeface="Tahoma" panose="020B0604030504040204" pitchFamily="34" charset="0"/>
                <a:ea typeface="Tahoma" panose="020B0604030504040204" pitchFamily="34" charset="0"/>
                <a:cs typeface="Tahoma" panose="020B0604030504040204" pitchFamily="34" charset="0"/>
              </a:rPr>
              <a:t>Успешная реализация Плана развития позволит обеспечить устойчивое функционирование системы музыкального образования в Донецкой Народной Республике, позволит усилить взаимодействие всех ее звеньев, ликвидировать кадровый дефицит по ряду специальностей, обеспечить приток молодых специалистов в региональные и муниципальные учреждения культуры, будет благоприятствовать увеличению творческих проектов в области социального проектирования и широкому привлечению обучающихся к участию в таких проектах. </a:t>
            </a:r>
          </a:p>
          <a:p>
            <a:pPr algn="just"/>
            <a:endParaRPr lang="ru-RU"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6520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824471" y="5870447"/>
              <a:ext cx="1072896" cy="987551"/>
            </a:xfrm>
            <a:prstGeom prst="rect">
              <a:avLst/>
            </a:prstGeom>
          </p:spPr>
        </p:pic>
        <p:pic>
          <p:nvPicPr>
            <p:cNvPr id="4" name="object 4"/>
            <p:cNvPicPr/>
            <p:nvPr/>
          </p:nvPicPr>
          <p:blipFill>
            <a:blip r:embed="rId3" cstate="print"/>
            <a:stretch>
              <a:fillRect/>
            </a:stretch>
          </p:blipFill>
          <p:spPr>
            <a:xfrm>
              <a:off x="0" y="2895600"/>
              <a:ext cx="2558796" cy="2362200"/>
            </a:xfrm>
            <a:prstGeom prst="rect">
              <a:avLst/>
            </a:prstGeom>
          </p:spPr>
        </p:pic>
      </p:grpSp>
      <p:sp>
        <p:nvSpPr>
          <p:cNvPr id="6" name="object 6"/>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6356350"/>
                </a:lnTo>
                <a:lnTo>
                  <a:pt x="557212" y="6356350"/>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nvGrpSpPr>
          <p:cNvPr id="14" name="Группа 13">
            <a:extLst>
              <a:ext uri="{FF2B5EF4-FFF2-40B4-BE49-F238E27FC236}">
                <a16:creationId xmlns:a16="http://schemas.microsoft.com/office/drawing/2014/main" id="{457E162A-43C0-4E62-C1B0-5BD6CBE2A7A9}"/>
              </a:ext>
            </a:extLst>
          </p:cNvPr>
          <p:cNvGrpSpPr/>
          <p:nvPr/>
        </p:nvGrpSpPr>
        <p:grpSpPr>
          <a:xfrm>
            <a:off x="6111492" y="-34324"/>
            <a:ext cx="3091942" cy="1777508"/>
            <a:chOff x="6111492" y="-34324"/>
            <a:chExt cx="3091942" cy="1777508"/>
          </a:xfrm>
        </p:grpSpPr>
        <p:sp>
          <p:nvSpPr>
            <p:cNvPr id="10" name="Хорда 9">
              <a:extLst>
                <a:ext uri="{FF2B5EF4-FFF2-40B4-BE49-F238E27FC236}">
                  <a16:creationId xmlns:a16="http://schemas.microsoft.com/office/drawing/2014/main" id="{7C3372D0-EC27-8B86-BD90-305466922BB4}"/>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4AA8D5CE-24CB-5A1D-9227-56FEE6A15664}"/>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8D126F2A-3499-7A1D-78EE-59ACCD13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grpSp>
      <p:sp>
        <p:nvSpPr>
          <p:cNvPr id="11" name="object 11"/>
          <p:cNvSpPr txBox="1">
            <a:spLocks noGrp="1"/>
          </p:cNvSpPr>
          <p:nvPr>
            <p:ph type="title"/>
          </p:nvPr>
        </p:nvSpPr>
        <p:spPr>
          <a:xfrm>
            <a:off x="971311" y="941892"/>
            <a:ext cx="7288415" cy="505908"/>
          </a:xfrm>
          <a:prstGeom prst="rect">
            <a:avLst/>
          </a:prstGeom>
        </p:spPr>
        <p:txBody>
          <a:bodyPr vert="horz" wrap="square" lIns="0" tIns="13335" rIns="0" bIns="0" rtlCol="0">
            <a:spAutoFit/>
          </a:bodyPr>
          <a:lstStyle/>
          <a:p>
            <a:pPr marL="12700">
              <a:lnSpc>
                <a:spcPct val="100000"/>
              </a:lnSpc>
              <a:spcBef>
                <a:spcPts val="105"/>
              </a:spcBef>
            </a:pPr>
            <a:r>
              <a:rPr lang="ru-RU" dirty="0">
                <a:latin typeface="Tahoma" panose="020B0604030504040204" pitchFamily="34" charset="0"/>
                <a:ea typeface="Tahoma" panose="020B0604030504040204" pitchFamily="34" charset="0"/>
                <a:cs typeface="Tahoma" panose="020B0604030504040204" pitchFamily="34" charset="0"/>
              </a:rPr>
              <a:t>Миссия и задачи </a:t>
            </a:r>
            <a:endParaRPr spc="5" dirty="0">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p:nvPr/>
        </p:nvSpPr>
        <p:spPr>
          <a:xfrm>
            <a:off x="533400" y="2934925"/>
            <a:ext cx="8839199" cy="3706143"/>
          </a:xfrm>
          <a:prstGeom prst="rect">
            <a:avLst/>
          </a:prstGeom>
        </p:spPr>
        <p:txBody>
          <a:bodyPr vert="horz" wrap="square" lIns="0" tIns="12700" rIns="0" bIns="0" numCol="2" spcCol="180000" rtlCol="0">
            <a:spAutoFit/>
          </a:bodyPr>
          <a:lstStyle/>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обеспечение высокого качества образовательной, творческой, научно-исследовательской, просветительской деятельности вуза; </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создание условий для выявления и творческого развития одаренной молодежи; </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повышение конкурентоспособности российского образования;</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развитие и повышение эффективности использования материально-технической базы вуза;</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формирование эффективной системы управления вузом;</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повышение уровня международного признания как </a:t>
            </a:r>
            <a:r>
              <a:rPr lang="ru-RU" sz="1200" dirty="0">
                <a:uFill>
                  <a:solidFill>
                    <a:srgbClr val="3E3E3E"/>
                  </a:solidFill>
                </a:uFill>
                <a:latin typeface="Tahoma" panose="020B0604030504040204" pitchFamily="34" charset="0"/>
                <a:ea typeface="Tahoma" panose="020B0604030504040204" pitchFamily="34" charset="0"/>
                <a:cs typeface="Tahoma" panose="020B0604030504040204" pitchFamily="34" charset="0"/>
              </a:rPr>
              <a:t>научно- </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dirty="0">
                <a:uFill>
                  <a:solidFill>
                    <a:srgbClr val="3E3E3E"/>
                  </a:solidFill>
                </a:uFill>
                <a:latin typeface="Tahoma" panose="020B0604030504040204" pitchFamily="34" charset="0"/>
                <a:ea typeface="Tahoma" panose="020B0604030504040204" pitchFamily="34" charset="0"/>
                <a:cs typeface="Tahoma" panose="020B0604030504040204" pitchFamily="34" charset="0"/>
              </a:rPr>
              <a:t>образовательного комплекса в области музыкально-исполнительского искусства и передовых методик</a:t>
            </a:r>
            <a:r>
              <a:rPr lang="ru-RU" sz="1200" dirty="0">
                <a:latin typeface="Tahoma" panose="020B0604030504040204" pitchFamily="34" charset="0"/>
                <a:ea typeface="Tahoma" panose="020B0604030504040204" pitchFamily="34" charset="0"/>
                <a:cs typeface="Tahoma" panose="020B0604030504040204" pitchFamily="34" charset="0"/>
              </a:rPr>
              <a:t>;</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ориентация на проведение совместных научных и творческих  проектов с вузами-партнерами;</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создание условий (образовательных, структурных,  административных, кадровых, информационных, материально-технических), позволяющих позиционировать себя как современный, международный центр музыкального  образования, науки и просветительства, выполняющий  функции ключевого партнера учреждений культуры и  образовательных учреждений отрасли культуры в подготовке  кадров для всех районов Республики;</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создание инфраструктуры студенческой инновационной  деятельности;</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укрепление творческих связей с вузами-партнерами путем  подписания договоров о сотрудничестве в сфере образования  и науки;</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открытие Диссертационного Совета, который позволит  стабильно обеспечивать научный потенциал Академии  профессиональными научно-педагогическими кадрами, а также даст возможность самореализации молодых ученых в  области музыкального искусства;</a:t>
            </a:r>
          </a:p>
          <a:p>
            <a:pPr marL="269875" lvl="0" indent="-269875" algn="just">
              <a:spcAft>
                <a:spcPts val="0"/>
              </a:spcAft>
              <a:buClr>
                <a:srgbClr val="002060"/>
              </a:buClr>
              <a:buFont typeface="Wingdings" panose="05000000000000000000" pitchFamily="2" charset="2"/>
              <a:buChar char="Ø"/>
              <a:tabLst>
                <a:tab pos="450215" algn="l"/>
                <a:tab pos="630555" algn="l"/>
              </a:tabLst>
            </a:pPr>
            <a:r>
              <a:rPr lang="ru-RU" sz="1200" dirty="0">
                <a:latin typeface="Tahoma" panose="020B0604030504040204" pitchFamily="34" charset="0"/>
                <a:ea typeface="Tahoma" panose="020B0604030504040204" pitchFamily="34" charset="0"/>
                <a:cs typeface="Tahoma" panose="020B0604030504040204" pitchFamily="34" charset="0"/>
              </a:rPr>
              <a:t>увеличение направлений подготовки научных кадров высшей  квалификации, увеличение численности аспирантов и докторантов.</a:t>
            </a:r>
            <a:endParaRPr sz="1600" dirty="0">
              <a:latin typeface="Tahoma"/>
              <a:cs typeface="Tahoma"/>
            </a:endParaRPr>
          </a:p>
        </p:txBody>
      </p:sp>
      <p:grpSp>
        <p:nvGrpSpPr>
          <p:cNvPr id="13" name="Группа 12">
            <a:extLst>
              <a:ext uri="{FF2B5EF4-FFF2-40B4-BE49-F238E27FC236}">
                <a16:creationId xmlns:a16="http://schemas.microsoft.com/office/drawing/2014/main" id="{60807DCF-2813-E1C6-10CC-A67F01BD2243}"/>
              </a:ext>
            </a:extLst>
          </p:cNvPr>
          <p:cNvGrpSpPr/>
          <p:nvPr/>
        </p:nvGrpSpPr>
        <p:grpSpPr>
          <a:xfrm>
            <a:off x="6119526" y="-24908"/>
            <a:ext cx="3091942" cy="1777508"/>
            <a:chOff x="6111492" y="-34324"/>
            <a:chExt cx="3091942" cy="1777508"/>
          </a:xfrm>
        </p:grpSpPr>
        <p:sp>
          <p:nvSpPr>
            <p:cNvPr id="14" name="Хорда 13">
              <a:extLst>
                <a:ext uri="{FF2B5EF4-FFF2-40B4-BE49-F238E27FC236}">
                  <a16:creationId xmlns:a16="http://schemas.microsoft.com/office/drawing/2014/main" id="{0C933813-FB88-9BAA-4BA3-CD3BDF796258}"/>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a:extLst>
                <a:ext uri="{FF2B5EF4-FFF2-40B4-BE49-F238E27FC236}">
                  <a16:creationId xmlns:a16="http://schemas.microsoft.com/office/drawing/2014/main" id="{3C84AC15-1A7E-A398-DC0A-AD4159751847}"/>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Рисунок 15">
              <a:extLst>
                <a:ext uri="{FF2B5EF4-FFF2-40B4-BE49-F238E27FC236}">
                  <a16:creationId xmlns:a16="http://schemas.microsoft.com/office/drawing/2014/main" id="{35AA7ACF-32FD-B726-5426-71E583ED31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9" name="object 12">
            <a:extLst>
              <a:ext uri="{FF2B5EF4-FFF2-40B4-BE49-F238E27FC236}">
                <a16:creationId xmlns:a16="http://schemas.microsoft.com/office/drawing/2014/main" id="{DAE94339-3E6C-A99E-4B8D-D80818E2DA24}"/>
              </a:ext>
            </a:extLst>
          </p:cNvPr>
          <p:cNvSpPr txBox="1"/>
          <p:nvPr/>
        </p:nvSpPr>
        <p:spPr>
          <a:xfrm>
            <a:off x="533400" y="2173402"/>
            <a:ext cx="8839199" cy="874598"/>
          </a:xfrm>
          <a:prstGeom prst="rect">
            <a:avLst/>
          </a:prstGeom>
        </p:spPr>
        <p:txBody>
          <a:bodyPr vert="horz" wrap="square" lIns="0" tIns="12700" rIns="0" bIns="0" rtlCol="0">
            <a:spAutoFit/>
          </a:bodyPr>
          <a:lstStyle/>
          <a:p>
            <a:pPr indent="356870" algn="just">
              <a:spcAft>
                <a:spcPts val="0"/>
              </a:spcAft>
            </a:pPr>
            <a:r>
              <a:rPr lang="ru-RU" sz="1200" dirty="0">
                <a:latin typeface="Tahoma" panose="020B0604030504040204" pitchFamily="34" charset="0"/>
                <a:ea typeface="Tahoma" panose="020B0604030504040204" pitchFamily="34" charset="0"/>
                <a:cs typeface="Tahoma" panose="020B0604030504040204" pitchFamily="34" charset="0"/>
              </a:rPr>
              <a:t>Миссией Академии является подготовка высокопрофессиональных кадров, способных преумножать великие достижения отечественной культуры, достойно представлять российскую культуру как в стране, так и за рубежом.</a:t>
            </a:r>
          </a:p>
          <a:p>
            <a:pPr indent="356870" algn="just"/>
            <a:endParaRPr lang="ru-RU" sz="800" dirty="0">
              <a:latin typeface="Tahoma" panose="020B0604030504040204" pitchFamily="34" charset="0"/>
              <a:ea typeface="Tahoma" panose="020B0604030504040204" pitchFamily="34" charset="0"/>
              <a:cs typeface="Tahoma" panose="020B0604030504040204" pitchFamily="34" charset="0"/>
            </a:endParaRPr>
          </a:p>
          <a:p>
            <a:pPr indent="356870" algn="just"/>
            <a:r>
              <a:rPr lang="ru-RU" sz="1200" dirty="0">
                <a:latin typeface="Tahoma" panose="020B0604030504040204" pitchFamily="34" charset="0"/>
                <a:ea typeface="Tahoma" panose="020B0604030504040204" pitchFamily="34" charset="0"/>
                <a:cs typeface="Tahoma" panose="020B0604030504040204" pitchFamily="34" charset="0"/>
              </a:rPr>
              <a:t>Выполнение миссии будет возможно посредством решения следующих задач: </a:t>
            </a:r>
          </a:p>
          <a:p>
            <a:pPr indent="356870" algn="just">
              <a:spcAft>
                <a:spcPts val="0"/>
              </a:spcAft>
            </a:pPr>
            <a:endParaRPr lang="ru-RU" sz="1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grpSp>
      <p:sp>
        <p:nvSpPr>
          <p:cNvPr id="11" name="object 11"/>
          <p:cNvSpPr txBox="1">
            <a:spLocks noGrp="1"/>
          </p:cNvSpPr>
          <p:nvPr>
            <p:ph type="title"/>
          </p:nvPr>
        </p:nvSpPr>
        <p:spPr>
          <a:xfrm>
            <a:off x="1017383" y="1016348"/>
            <a:ext cx="4565015" cy="513715"/>
          </a:xfrm>
          <a:prstGeom prst="rect">
            <a:avLst/>
          </a:prstGeom>
        </p:spPr>
        <p:txBody>
          <a:bodyPr vert="horz" wrap="square" lIns="0" tIns="13335" rIns="0" bIns="0" rtlCol="0">
            <a:spAutoFit/>
          </a:bodyPr>
          <a:lstStyle/>
          <a:p>
            <a:pPr marL="12700">
              <a:lnSpc>
                <a:spcPct val="100000"/>
              </a:lnSpc>
              <a:spcBef>
                <a:spcPts val="105"/>
              </a:spcBef>
            </a:pPr>
            <a:r>
              <a:rPr spc="30" dirty="0"/>
              <a:t>Стратегические</a:t>
            </a:r>
            <a:r>
              <a:rPr spc="-70" dirty="0"/>
              <a:t> </a:t>
            </a:r>
            <a:r>
              <a:rPr spc="-80" dirty="0"/>
              <a:t>цели</a:t>
            </a:r>
          </a:p>
        </p:txBody>
      </p:sp>
      <p:sp>
        <p:nvSpPr>
          <p:cNvPr id="12" name="object 12"/>
          <p:cNvSpPr txBox="1"/>
          <p:nvPr/>
        </p:nvSpPr>
        <p:spPr>
          <a:xfrm>
            <a:off x="1905000" y="2569302"/>
            <a:ext cx="6096001" cy="3831498"/>
          </a:xfrm>
          <a:prstGeom prst="rect">
            <a:avLst/>
          </a:prstGeom>
        </p:spPr>
        <p:txBody>
          <a:bodyPr vert="horz" wrap="square" lIns="0" tIns="63500" rIns="0" bIns="0" rtlCol="0">
            <a:spAutoFit/>
          </a:bodyPr>
          <a:lstStyle/>
          <a:p>
            <a:pPr marL="357188" marR="5080" indent="-344488" algn="just" defTabSz="1016000">
              <a:lnSpc>
                <a:spcPct val="150000"/>
              </a:lnSpc>
              <a:spcBef>
                <a:spcPts val="500"/>
              </a:spcBef>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достижение оптимальных параметров образовательной  деятельности, снимающих барьеры для интеграции в  систему российского музыкального образования как  конкурентоспособного субъекта; </a:t>
            </a:r>
          </a:p>
          <a:p>
            <a:pPr marL="357188" marR="5080" indent="-344488" algn="just" defTabSz="1016000">
              <a:lnSpc>
                <a:spcPct val="150000"/>
              </a:lnSpc>
              <a:spcBef>
                <a:spcPts val="500"/>
              </a:spcBef>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максимальное использование научного потенциала  Академии для повышения качества подготовки  специалистов;</a:t>
            </a:r>
          </a:p>
          <a:p>
            <a:pPr marL="357188" marR="5080" indent="-344488" algn="just" defTabSz="1016000">
              <a:lnSpc>
                <a:spcPct val="150000"/>
              </a:lnSpc>
              <a:spcBef>
                <a:spcPts val="500"/>
              </a:spcBef>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обеспечение конкурентоспособности и  востребованности научной деятельности Академии;</a:t>
            </a:r>
          </a:p>
          <a:p>
            <a:pPr marL="357188" marR="5080" indent="-344488" algn="just" defTabSz="1016000">
              <a:lnSpc>
                <a:spcPct val="150000"/>
              </a:lnSpc>
              <a:spcBef>
                <a:spcPts val="500"/>
              </a:spcBef>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интеграция ученых Академии в научное сообщество  РФ;</a:t>
            </a:r>
          </a:p>
          <a:p>
            <a:pPr marL="357188" marR="5080" indent="-344488" algn="just" defTabSz="1016000">
              <a:lnSpc>
                <a:spcPct val="150000"/>
              </a:lnSpc>
              <a:spcBef>
                <a:spcPts val="500"/>
              </a:spcBef>
              <a:buClr>
                <a:srgbClr val="002060"/>
              </a:buClr>
              <a:buFont typeface="Wingdings" panose="05000000000000000000" pitchFamily="2" charset="2"/>
              <a:buChar char="Ø"/>
              <a:tabLst>
                <a:tab pos="354965" algn="l"/>
              </a:tabLst>
            </a:pP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превращение научной деятельности Академии в  фактор инновационного развития Донецкой Народной  Республики.</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739802D3-4529-C4AB-53BC-2DA7263ED0E4}"/>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E45E5B80-D050-099E-B2E3-4B9357D29F4F}"/>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6F65CCD-AE10-248F-E3FD-FA9B20CE106C}"/>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FEB07975-6900-5F83-0957-079C8B0B9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1017383" y="1017872"/>
            <a:ext cx="4828540" cy="513715"/>
          </a:xfrm>
          <a:prstGeom prst="rect">
            <a:avLst/>
          </a:prstGeom>
        </p:spPr>
        <p:txBody>
          <a:bodyPr vert="horz" wrap="square" lIns="0" tIns="13335" rIns="0" bIns="0" rtlCol="0">
            <a:spAutoFit/>
          </a:bodyPr>
          <a:lstStyle/>
          <a:p>
            <a:pPr marL="12700">
              <a:lnSpc>
                <a:spcPct val="100000"/>
              </a:lnSpc>
              <a:spcBef>
                <a:spcPts val="105"/>
              </a:spcBef>
            </a:pPr>
            <a:r>
              <a:rPr spc="-35" dirty="0"/>
              <a:t>Приоритеты</a:t>
            </a:r>
            <a:r>
              <a:rPr spc="-100" dirty="0"/>
              <a:t> </a:t>
            </a:r>
            <a:r>
              <a:rPr spc="5" dirty="0"/>
              <a:t>Академии</a:t>
            </a:r>
          </a:p>
        </p:txBody>
      </p:sp>
      <p:sp>
        <p:nvSpPr>
          <p:cNvPr id="12" name="object 12"/>
          <p:cNvSpPr txBox="1"/>
          <p:nvPr/>
        </p:nvSpPr>
        <p:spPr>
          <a:xfrm>
            <a:off x="1904400" y="2590800"/>
            <a:ext cx="6094800" cy="3572453"/>
          </a:xfrm>
          <a:prstGeom prst="rect">
            <a:avLst/>
          </a:prstGeom>
        </p:spPr>
        <p:txBody>
          <a:bodyPr vert="horz" wrap="square" lIns="0" tIns="63500" rIns="0" bIns="0" rtlCol="0">
            <a:spAutoFit/>
          </a:bodyPr>
          <a:lstStyle/>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профессионализм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профессорско-преподавательского </a:t>
            </a:r>
            <a:r>
              <a:rPr lang="ru-RU" sz="1400" spc="-484"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состава;</a:t>
            </a:r>
          </a:p>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высокое</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качество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образовательной</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деятельности;</a:t>
            </a:r>
          </a:p>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гражданская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ответственность, </a:t>
            </a:r>
            <a:r>
              <a:rPr lang="ru-RU" sz="1400" spc="25" dirty="0" err="1">
                <a:solidFill>
                  <a:srgbClr val="3E3E3E"/>
                </a:solidFill>
                <a:latin typeface="Tahoma" panose="020B0604030504040204" pitchFamily="34" charset="0"/>
                <a:ea typeface="Tahoma" panose="020B0604030504040204" pitchFamily="34" charset="0"/>
                <a:cs typeface="Tahoma" panose="020B0604030504040204" pitchFamily="34" charset="0"/>
              </a:rPr>
              <a:t>транспарентность</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25" dirty="0">
                <a:solidFill>
                  <a:srgbClr val="3E3E3E"/>
                </a:solidFill>
                <a:latin typeface="Tahoma" panose="020B0604030504040204" pitchFamily="34" charset="0"/>
                <a:ea typeface="Tahoma" panose="020B0604030504040204" pitchFamily="34" charset="0"/>
                <a:cs typeface="Tahoma" panose="020B0604030504040204" pitchFamily="34" charset="0"/>
              </a:rPr>
              <a:t>в</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ост</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р</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еб</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ов</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а</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нн</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ост</a:t>
            </a:r>
            <a:r>
              <a:rPr lang="ru-RU" sz="1400" spc="-110" dirty="0">
                <a:solidFill>
                  <a:srgbClr val="3E3E3E"/>
                </a:solidFill>
                <a:latin typeface="Tahoma" panose="020B0604030504040204" pitchFamily="34" charset="0"/>
                <a:ea typeface="Tahoma" panose="020B0604030504040204" pitchFamily="34" charset="0"/>
                <a:cs typeface="Tahoma" panose="020B0604030504040204" pitchFamily="34" charset="0"/>
              </a:rPr>
              <a:t>ь</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20" dirty="0">
                <a:solidFill>
                  <a:srgbClr val="3E3E3E"/>
                </a:solidFill>
                <a:latin typeface="Tahoma" panose="020B0604030504040204" pitchFamily="34" charset="0"/>
                <a:ea typeface="Tahoma" panose="020B0604030504040204" pitchFamily="34" charset="0"/>
                <a:cs typeface="Tahoma" panose="020B0604030504040204" pitchFamily="34" charset="0"/>
              </a:rPr>
              <a:t>ср</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д</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а</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б</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т</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р</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н</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т</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ов</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Российской Федерации</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a:t>
            </a:r>
          </a:p>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эффективное</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 dirty="0">
                <a:solidFill>
                  <a:srgbClr val="3E3E3E"/>
                </a:solidFill>
                <a:latin typeface="Tahoma" panose="020B0604030504040204" pitchFamily="34" charset="0"/>
                <a:ea typeface="Tahoma" panose="020B0604030504040204" pitchFamily="34" charset="0"/>
                <a:cs typeface="Tahoma" panose="020B0604030504040204" pitchFamily="34" charset="0"/>
              </a:rPr>
              <a:t>обучение</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на</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dirty="0" err="1">
                <a:solidFill>
                  <a:srgbClr val="3E3E3E"/>
                </a:solidFill>
                <a:latin typeface="Tahoma" panose="020B0604030504040204" pitchFamily="34" charset="0"/>
                <a:ea typeface="Tahoma" panose="020B0604030504040204" pitchFamily="34" charset="0"/>
                <a:cs typeface="Tahoma" panose="020B0604030504040204" pitchFamily="34" charset="0"/>
              </a:rPr>
              <a:t>компетентностной</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основе</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инновационной</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 направленности;</a:t>
            </a:r>
          </a:p>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сохранение </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музыкального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достояния </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и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развитие </a:t>
            </a:r>
            <a:r>
              <a:rPr lang="ru-RU" sz="1400" spc="-484"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65" dirty="0">
                <a:solidFill>
                  <a:srgbClr val="3E3E3E"/>
                </a:solidFill>
                <a:latin typeface="Tahoma" panose="020B0604030504040204" pitchFamily="34" charset="0"/>
                <a:ea typeface="Tahoma" panose="020B0604030504040204" pitchFamily="34" charset="0"/>
                <a:cs typeface="Tahoma" panose="020B0604030504040204" pitchFamily="34" charset="0"/>
              </a:rPr>
              <a:t>культурных</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достижений</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нового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времени;</a:t>
            </a:r>
          </a:p>
          <a:p>
            <a:pPr marL="355600" marR="5080" indent="-342900">
              <a:lnSpc>
                <a:spcPct val="150000"/>
              </a:lnSpc>
              <a:spcBef>
                <a:spcPts val="500"/>
              </a:spcBef>
              <a:buClr>
                <a:srgbClr val="002060"/>
              </a:buClr>
              <a:buFont typeface="Wingdings" panose="05000000000000000000" pitchFamily="2" charset="2"/>
              <a:buChar char="Ø"/>
              <a:tabLst>
                <a:tab pos="354965" algn="l"/>
              </a:tabLst>
            </a:pP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ш</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р</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к</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ое</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п</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р</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б</a:t>
            </a:r>
            <a:r>
              <a:rPr lang="ru-RU" sz="1400" spc="85" dirty="0">
                <a:solidFill>
                  <a:srgbClr val="3E3E3E"/>
                </a:solidFill>
                <a:latin typeface="Tahoma" panose="020B0604030504040204" pitchFamily="34" charset="0"/>
                <a:ea typeface="Tahoma" panose="020B0604030504040204" pitchFamily="34" charset="0"/>
                <a:cs typeface="Tahoma" panose="020B0604030504040204" pitchFamily="34" charset="0"/>
              </a:rPr>
              <a:t>щ</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н</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е</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90" dirty="0">
                <a:solidFill>
                  <a:srgbClr val="3E3E3E"/>
                </a:solidFill>
                <a:latin typeface="Tahoma" panose="020B0604030504040204" pitchFamily="34" charset="0"/>
                <a:ea typeface="Tahoma" panose="020B0604030504040204" pitchFamily="34" charset="0"/>
                <a:cs typeface="Tahoma" panose="020B0604030504040204" pitchFamily="34" charset="0"/>
              </a:rPr>
              <a:t>с</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ц</a:t>
            </a:r>
            <a:r>
              <a:rPr lang="ru-RU" sz="1400" spc="-95" dirty="0">
                <a:solidFill>
                  <a:srgbClr val="3E3E3E"/>
                </a:solidFill>
                <a:latin typeface="Tahoma" panose="020B0604030504040204" pitchFamily="34" charset="0"/>
                <a:ea typeface="Tahoma" panose="020B0604030504040204" pitchFamily="34" charset="0"/>
                <a:cs typeface="Tahoma" panose="020B0604030504040204" pitchFamily="34" charset="0"/>
              </a:rPr>
              <a:t>и</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м</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а</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10" dirty="0">
                <a:solidFill>
                  <a:srgbClr val="3E3E3E"/>
                </a:solidFill>
                <a:latin typeface="Tahoma" panose="020B0604030504040204" pitchFamily="34" charset="0"/>
                <a:ea typeface="Tahoma" panose="020B0604030504040204" pitchFamily="34" charset="0"/>
                <a:cs typeface="Tahoma" panose="020B0604030504040204" pitchFamily="34" charset="0"/>
              </a:rPr>
              <a:t>к</a:t>
            </a:r>
            <a:r>
              <a:rPr lang="ru-RU" sz="1400" spc="-3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м</a:t>
            </a:r>
            <a:r>
              <a:rPr lang="ru-RU" sz="1400" spc="-70"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spc="-55" dirty="0">
                <a:solidFill>
                  <a:srgbClr val="3E3E3E"/>
                </a:solidFill>
                <a:latin typeface="Tahoma" panose="020B0604030504040204" pitchFamily="34" charset="0"/>
                <a:ea typeface="Tahoma" panose="020B0604030504040204" pitchFamily="34" charset="0"/>
                <a:cs typeface="Tahoma" panose="020B0604030504040204" pitchFamily="34" charset="0"/>
              </a:rPr>
              <a:t>з</a:t>
            </a:r>
            <a:r>
              <a:rPr lang="ru-RU" sz="1400" spc="-135" dirty="0">
                <a:solidFill>
                  <a:srgbClr val="3E3E3E"/>
                </a:solidFill>
                <a:latin typeface="Tahoma" panose="020B0604030504040204" pitchFamily="34" charset="0"/>
                <a:ea typeface="Tahoma" panose="020B0604030504040204" pitchFamily="34" charset="0"/>
                <a:cs typeface="Tahoma" panose="020B0604030504040204" pitchFamily="34" charset="0"/>
              </a:rPr>
              <a:t>ы</a:t>
            </a:r>
            <a:r>
              <a:rPr lang="ru-RU" sz="1400" spc="-114" dirty="0">
                <a:solidFill>
                  <a:srgbClr val="3E3E3E"/>
                </a:solidFill>
                <a:latin typeface="Tahoma" panose="020B0604030504040204" pitchFamily="34" charset="0"/>
                <a:ea typeface="Tahoma" panose="020B0604030504040204" pitchFamily="34" charset="0"/>
                <a:cs typeface="Tahoma" panose="020B0604030504040204" pitchFamily="34" charset="0"/>
              </a:rPr>
              <a:t>к</a:t>
            </a:r>
            <a:r>
              <a:rPr lang="ru-RU" sz="1400" spc="105" dirty="0">
                <a:solidFill>
                  <a:srgbClr val="3E3E3E"/>
                </a:solidFill>
                <a:latin typeface="Tahoma" panose="020B0604030504040204" pitchFamily="34" charset="0"/>
                <a:ea typeface="Tahoma" panose="020B0604030504040204" pitchFamily="34" charset="0"/>
                <a:cs typeface="Tahoma" panose="020B0604030504040204" pitchFamily="34" charset="0"/>
              </a:rPr>
              <a:t>а</a:t>
            </a:r>
            <a:r>
              <a:rPr lang="ru-RU" sz="1400" spc="-130" dirty="0">
                <a:solidFill>
                  <a:srgbClr val="3E3E3E"/>
                </a:solidFill>
                <a:latin typeface="Tahoma" panose="020B0604030504040204" pitchFamily="34" charset="0"/>
                <a:ea typeface="Tahoma" panose="020B0604030504040204" pitchFamily="34" charset="0"/>
                <a:cs typeface="Tahoma" panose="020B0604030504040204" pitchFamily="34" charset="0"/>
              </a:rPr>
              <a:t>льн</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a:t>
            </a:r>
            <a:r>
              <a:rPr lang="ru-RU" sz="1400" spc="-90" dirty="0">
                <a:solidFill>
                  <a:srgbClr val="3E3E3E"/>
                </a:solidFill>
                <a:latin typeface="Tahoma" panose="020B0604030504040204" pitchFamily="34" charset="0"/>
                <a:ea typeface="Tahoma" panose="020B0604030504040204" pitchFamily="34" charset="0"/>
                <a:cs typeface="Tahoma" panose="020B0604030504040204" pitchFamily="34" charset="0"/>
              </a:rPr>
              <a:t>й</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14" dirty="0">
                <a:solidFill>
                  <a:srgbClr val="3E3E3E"/>
                </a:solidFill>
                <a:latin typeface="Tahoma" panose="020B0604030504040204" pitchFamily="34" charset="0"/>
                <a:ea typeface="Tahoma" panose="020B0604030504040204" pitchFamily="34" charset="0"/>
                <a:cs typeface="Tahoma" panose="020B0604030504040204" pitchFamily="34" charset="0"/>
              </a:rPr>
              <a:t>к</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уль</a:t>
            </a:r>
            <a:r>
              <a:rPr lang="ru-RU" sz="1400" spc="-60" dirty="0">
                <a:solidFill>
                  <a:srgbClr val="3E3E3E"/>
                </a:solidFill>
                <a:latin typeface="Tahoma" panose="020B0604030504040204" pitchFamily="34" charset="0"/>
                <a:ea typeface="Tahoma" panose="020B0604030504040204" pitchFamily="34" charset="0"/>
                <a:cs typeface="Tahoma" panose="020B0604030504040204" pitchFamily="34" charset="0"/>
              </a:rPr>
              <a:t>т</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у</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р</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е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как </a:t>
            </a:r>
            <a:r>
              <a:rPr lang="ru-RU" sz="1400" spc="-80" dirty="0">
                <a:solidFill>
                  <a:srgbClr val="3E3E3E"/>
                </a:solidFill>
                <a:latin typeface="Tahoma" panose="020B0604030504040204" pitchFamily="34" charset="0"/>
                <a:ea typeface="Tahoma" panose="020B0604030504040204" pitchFamily="34" charset="0"/>
                <a:cs typeface="Tahoma" panose="020B0604030504040204" pitchFamily="34" charset="0"/>
              </a:rPr>
              <a:t>важный</a:t>
            </a:r>
            <a:r>
              <a:rPr lang="ru-RU" sz="1400" spc="-1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15" dirty="0">
                <a:solidFill>
                  <a:srgbClr val="3E3E3E"/>
                </a:solidFill>
                <a:latin typeface="Tahoma" panose="020B0604030504040204" pitchFamily="34" charset="0"/>
                <a:ea typeface="Tahoma" panose="020B0604030504040204" pitchFamily="34" charset="0"/>
                <a:cs typeface="Tahoma" panose="020B0604030504040204" pitchFamily="34" charset="0"/>
              </a:rPr>
              <a:t>инструмент</a:t>
            </a:r>
            <a:r>
              <a:rPr lang="ru-RU" sz="1400" spc="-2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20" dirty="0">
                <a:solidFill>
                  <a:srgbClr val="3E3E3E"/>
                </a:solidFill>
                <a:latin typeface="Tahoma" panose="020B0604030504040204" pitchFamily="34" charset="0"/>
                <a:ea typeface="Tahoma" panose="020B0604030504040204" pitchFamily="34" charset="0"/>
                <a:cs typeface="Tahoma" panose="020B0604030504040204" pitchFamily="34" charset="0"/>
              </a:rPr>
              <a:t>устойчивого</a:t>
            </a:r>
            <a:r>
              <a:rPr lang="ru-RU" sz="1400" spc="-30"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50" dirty="0">
                <a:solidFill>
                  <a:srgbClr val="3E3E3E"/>
                </a:solidFill>
                <a:latin typeface="Tahoma" panose="020B0604030504040204" pitchFamily="34" charset="0"/>
                <a:ea typeface="Tahoma" panose="020B0604030504040204" pitchFamily="34" charset="0"/>
                <a:cs typeface="Tahoma" panose="020B0604030504040204" pitchFamily="34" charset="0"/>
              </a:rPr>
              <a:t>развития </a:t>
            </a:r>
            <a:r>
              <a:rPr lang="ru-RU" sz="1400" spc="-45" dirty="0">
                <a:solidFill>
                  <a:srgbClr val="3E3E3E"/>
                </a:solidFill>
                <a:latin typeface="Tahoma" panose="020B0604030504040204" pitchFamily="34" charset="0"/>
                <a:ea typeface="Tahoma" panose="020B0604030504040204" pitchFamily="34" charset="0"/>
                <a:cs typeface="Tahoma" panose="020B0604030504040204" pitchFamily="34" charset="0"/>
              </a:rPr>
              <a:t> </a:t>
            </a:r>
            <a:r>
              <a:rPr lang="ru-RU" sz="1400" spc="40" dirty="0">
                <a:solidFill>
                  <a:srgbClr val="3E3E3E"/>
                </a:solidFill>
                <a:latin typeface="Tahoma" panose="020B0604030504040204" pitchFamily="34" charset="0"/>
                <a:ea typeface="Tahoma" panose="020B0604030504040204" pitchFamily="34" charset="0"/>
                <a:cs typeface="Tahoma" panose="020B0604030504040204" pitchFamily="34" charset="0"/>
              </a:rPr>
              <a:t>общества.</a:t>
            </a:r>
            <a:endParaRPr lang="ru-RU"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Группа 12">
            <a:extLst>
              <a:ext uri="{FF2B5EF4-FFF2-40B4-BE49-F238E27FC236}">
                <a16:creationId xmlns:a16="http://schemas.microsoft.com/office/drawing/2014/main" id="{B820792B-67FF-7BC7-7EC4-500134B0845B}"/>
              </a:ext>
            </a:extLst>
          </p:cNvPr>
          <p:cNvGrpSpPr/>
          <p:nvPr/>
        </p:nvGrpSpPr>
        <p:grpSpPr>
          <a:xfrm>
            <a:off x="6111492" y="-34324"/>
            <a:ext cx="3091942" cy="1777508"/>
            <a:chOff x="6111492" y="-34324"/>
            <a:chExt cx="3091942" cy="1777508"/>
          </a:xfrm>
        </p:grpSpPr>
        <p:sp>
          <p:nvSpPr>
            <p:cNvPr id="14" name="Хорда 13">
              <a:extLst>
                <a:ext uri="{FF2B5EF4-FFF2-40B4-BE49-F238E27FC236}">
                  <a16:creationId xmlns:a16="http://schemas.microsoft.com/office/drawing/2014/main" id="{F5A77BC4-EADE-6BCF-6B84-DE5771066D68}"/>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9B0257C7-774F-BF39-696E-4E9CA7062DE3}"/>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B704479F-A6BE-6711-ED08-C5A832F2C3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13063"/>
            <a:ext cx="9906000" cy="6916783"/>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grpSp>
      <p:grpSp>
        <p:nvGrpSpPr>
          <p:cNvPr id="14" name="Группа 13">
            <a:extLst>
              <a:ext uri="{FF2B5EF4-FFF2-40B4-BE49-F238E27FC236}">
                <a16:creationId xmlns:a16="http://schemas.microsoft.com/office/drawing/2014/main" id="{7B93A8F1-85E7-0E1D-CF97-3B0DBE317B57}"/>
              </a:ext>
            </a:extLst>
          </p:cNvPr>
          <p:cNvGrpSpPr/>
          <p:nvPr/>
        </p:nvGrpSpPr>
        <p:grpSpPr>
          <a:xfrm>
            <a:off x="6111492" y="-34324"/>
            <a:ext cx="3091942" cy="1777508"/>
            <a:chOff x="6111492" y="-34324"/>
            <a:chExt cx="3091942" cy="1777508"/>
          </a:xfrm>
        </p:grpSpPr>
        <p:sp>
          <p:nvSpPr>
            <p:cNvPr id="15" name="Хорда 14">
              <a:extLst>
                <a:ext uri="{FF2B5EF4-FFF2-40B4-BE49-F238E27FC236}">
                  <a16:creationId xmlns:a16="http://schemas.microsoft.com/office/drawing/2014/main" id="{34887E78-D3A3-7B78-E0C5-AB44842827F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C6778888-33B4-6C52-1A50-6285064D8DF0}"/>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a:extLst>
                <a:ext uri="{FF2B5EF4-FFF2-40B4-BE49-F238E27FC236}">
                  <a16:creationId xmlns:a16="http://schemas.microsoft.com/office/drawing/2014/main" id="{7EC17488-CD96-7A6C-5282-2DE221FEB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824840" y="561940"/>
            <a:ext cx="8471559" cy="1343060"/>
          </a:xfrm>
          <a:prstGeom prst="rect">
            <a:avLst/>
          </a:prstGeom>
        </p:spPr>
        <p:txBody>
          <a:bodyPr vert="horz" wrap="square" lIns="0" tIns="13335" rIns="0" bIns="0" rtlCol="0">
            <a:spAutoFit/>
          </a:bodyPr>
          <a:lstStyle/>
          <a:p>
            <a:pPr marL="12700" algn="l">
              <a:lnSpc>
                <a:spcPct val="90000"/>
              </a:lnSpc>
              <a:spcBef>
                <a:spcPts val="1000"/>
              </a:spcBef>
            </a:pPr>
            <a:r>
              <a:rPr lang="ru-RU" spc="-30" dirty="0"/>
              <a:t>Образовательные п</a:t>
            </a:r>
            <a:r>
              <a:rPr lang="ru-RU" sz="3200" kern="0" spc="-30" dirty="0"/>
              <a:t>рограммы</a:t>
            </a:r>
            <a:br>
              <a:rPr lang="ru-RU" spc="-125" dirty="0"/>
            </a:br>
            <a:r>
              <a:rPr lang="ru-RU" sz="3200" kern="0" spc="-50" dirty="0"/>
              <a:t>среднего профессионального образования</a:t>
            </a:r>
            <a:endParaRPr sz="2800" spc="15" dirty="0"/>
          </a:p>
        </p:txBody>
      </p:sp>
      <p:graphicFrame>
        <p:nvGraphicFramePr>
          <p:cNvPr id="13" name="Таблица 12"/>
          <p:cNvGraphicFramePr>
            <a:graphicFrameLocks noGrp="1"/>
          </p:cNvGraphicFramePr>
          <p:nvPr>
            <p:extLst>
              <p:ext uri="{D42A27DB-BD31-4B8C-83A1-F6EECF244321}">
                <p14:modId xmlns:p14="http://schemas.microsoft.com/office/powerpoint/2010/main" val="606756869"/>
              </p:ext>
            </p:extLst>
          </p:nvPr>
        </p:nvGraphicFramePr>
        <p:xfrm>
          <a:off x="571500" y="2285145"/>
          <a:ext cx="8763000" cy="4115655"/>
        </p:xfrm>
        <a:graphic>
          <a:graphicData uri="http://schemas.openxmlformats.org/drawingml/2006/table">
            <a:tbl>
              <a:tblPr firstRow="1" firstCol="1" lastRow="1" lastCol="1" bandRow="1" bandCol="1">
                <a:tableStyleId>{35758FB7-9AC5-4552-8A53-C91805E547FA}</a:tableStyleId>
              </a:tblPr>
              <a:tblGrid>
                <a:gridCol w="1127299">
                  <a:extLst>
                    <a:ext uri="{9D8B030D-6E8A-4147-A177-3AD203B41FA5}">
                      <a16:colId xmlns:a16="http://schemas.microsoft.com/office/drawing/2014/main" val="1252305045"/>
                    </a:ext>
                  </a:extLst>
                </a:gridCol>
                <a:gridCol w="1414611">
                  <a:extLst>
                    <a:ext uri="{9D8B030D-6E8A-4147-A177-3AD203B41FA5}">
                      <a16:colId xmlns:a16="http://schemas.microsoft.com/office/drawing/2014/main" val="3896893156"/>
                    </a:ext>
                  </a:extLst>
                </a:gridCol>
                <a:gridCol w="3096890">
                  <a:extLst>
                    <a:ext uri="{9D8B030D-6E8A-4147-A177-3AD203B41FA5}">
                      <a16:colId xmlns:a16="http://schemas.microsoft.com/office/drawing/2014/main" val="1043872922"/>
                    </a:ext>
                  </a:extLst>
                </a:gridCol>
                <a:gridCol w="3124200">
                  <a:extLst>
                    <a:ext uri="{9D8B030D-6E8A-4147-A177-3AD203B41FA5}">
                      <a16:colId xmlns:a16="http://schemas.microsoft.com/office/drawing/2014/main" val="791982804"/>
                    </a:ext>
                  </a:extLst>
                </a:gridCol>
              </a:tblGrid>
              <a:tr h="564165">
                <a:tc>
                  <a:txBody>
                    <a:bodyPr/>
                    <a:lstStyle/>
                    <a:p>
                      <a:pPr algn="ct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Код</a:t>
                      </a:r>
                    </a:p>
                  </a:txBody>
                  <a:tcPr marL="39459" marR="39459" marT="0" marB="0" anchor="ctr"/>
                </a:tc>
                <a:tc>
                  <a:txBody>
                    <a:bodyPr/>
                    <a:lstStyle/>
                    <a:p>
                      <a:pPr algn="ct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Направление подготовки</a:t>
                      </a:r>
                    </a:p>
                  </a:txBody>
                  <a:tcPr marL="39459" marR="39459" marT="0" marB="0" anchor="ctr"/>
                </a:tc>
                <a:tc>
                  <a:txBody>
                    <a:bodyPr/>
                    <a:lstStyle/>
                    <a:p>
                      <a:pPr algn="ct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Профиль</a:t>
                      </a:r>
                    </a:p>
                  </a:txBody>
                  <a:tcPr marL="39459" marR="39459" marT="0" marB="0" anchor="ctr"/>
                </a:tc>
                <a:tc>
                  <a:txBody>
                    <a:bodyPr/>
                    <a:lstStyle/>
                    <a:p>
                      <a:pPr algn="ct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Квалификация</a:t>
                      </a:r>
                    </a:p>
                  </a:txBody>
                  <a:tcPr marL="39459" marR="39459" marT="0" marB="0" anchor="ctr"/>
                </a:tc>
                <a:extLst>
                  <a:ext uri="{0D108BD9-81ED-4DB2-BD59-A6C34878D82A}">
                    <a16:rowId xmlns:a16="http://schemas.microsoft.com/office/drawing/2014/main" val="1373367269"/>
                  </a:ext>
                </a:extLst>
              </a:tr>
              <a:tr h="564165">
                <a:tc rowSpan="2">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53.02.02</a:t>
                      </a:r>
                    </a:p>
                  </a:txBody>
                  <a:tcPr marL="39459" marR="39459" marT="0" marB="0" anchor="ctr"/>
                </a:tc>
                <a:tc rowSpan="2">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Музыкальное искусство эстрады</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Инструменты эстрадного оркестра</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руководитель эстрадного коллектива</a:t>
                      </a:r>
                    </a:p>
                  </a:txBody>
                  <a:tcPr marL="39459" marR="39459" marT="0" marB="0" anchor="ctr"/>
                </a:tc>
                <a:extLst>
                  <a:ext uri="{0D108BD9-81ED-4DB2-BD59-A6C34878D82A}">
                    <a16:rowId xmlns:a16="http://schemas.microsoft.com/office/drawing/2014/main" val="3866487305"/>
                  </a:ext>
                </a:extLst>
              </a:tr>
              <a:tr h="564165">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Эстрадно-джазовое пение</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руководитель эстрадного коллектива.</a:t>
                      </a:r>
                    </a:p>
                  </a:txBody>
                  <a:tcPr marL="39459" marR="39459" marT="0" marB="0" anchor="ctr"/>
                </a:tc>
                <a:extLst>
                  <a:ext uri="{0D108BD9-81ED-4DB2-BD59-A6C34878D82A}">
                    <a16:rowId xmlns:a16="http://schemas.microsoft.com/office/drawing/2014/main" val="1764767030"/>
                  </a:ext>
                </a:extLst>
              </a:tr>
              <a:tr h="141040">
                <a:tc rowSpan="4">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53.02.03</a:t>
                      </a:r>
                    </a:p>
                  </a:txBody>
                  <a:tcPr marL="39459" marR="39459" marT="0" marB="0" anchor="ctr"/>
                </a:tc>
                <a:tc rowSpan="4">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Инструментальное исполнительство</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Фортепиано </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концертмейстер </a:t>
                      </a:r>
                    </a:p>
                  </a:txBody>
                  <a:tcPr marL="39459" marR="39459" marT="0" marB="0" anchor="ctr"/>
                </a:tc>
                <a:extLst>
                  <a:ext uri="{0D108BD9-81ED-4DB2-BD59-A6C34878D82A}">
                    <a16:rowId xmlns:a16="http://schemas.microsoft.com/office/drawing/2014/main" val="1946647698"/>
                  </a:ext>
                </a:extLst>
              </a:tr>
              <a:tr h="153863">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Оркестровые струнные инструменты</a:t>
                      </a: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концертмейстер </a:t>
                      </a:r>
                    </a:p>
                  </a:txBody>
                  <a:tcPr marL="39459" marR="39459" marT="0" marB="0" anchor="ctr"/>
                </a:tc>
                <a:extLst>
                  <a:ext uri="{0D108BD9-81ED-4DB2-BD59-A6C34878D82A}">
                    <a16:rowId xmlns:a16="http://schemas.microsoft.com/office/drawing/2014/main" val="3712915601"/>
                  </a:ext>
                </a:extLst>
              </a:tr>
              <a:tr h="15279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Оркестровые духовые и ударные инструменты</a:t>
                      </a: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концертмейстер </a:t>
                      </a:r>
                    </a:p>
                  </a:txBody>
                  <a:tcPr marL="39459" marR="39459" marT="0" marB="0" anchor="ctr"/>
                </a:tc>
                <a:extLst>
                  <a:ext uri="{0D108BD9-81ED-4DB2-BD59-A6C34878D82A}">
                    <a16:rowId xmlns:a16="http://schemas.microsoft.com/office/drawing/2014/main" val="542032526"/>
                  </a:ext>
                </a:extLst>
              </a:tr>
              <a:tr h="15279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Инструменты народного оркестра</a:t>
                      </a: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 преподаватель, концертмейстер </a:t>
                      </a:r>
                    </a:p>
                  </a:txBody>
                  <a:tcPr marL="39459" marR="39459" marT="0" marB="0" anchor="ctr"/>
                </a:tc>
                <a:extLst>
                  <a:ext uri="{0D108BD9-81ED-4DB2-BD59-A6C34878D82A}">
                    <a16:rowId xmlns:a16="http://schemas.microsoft.com/office/drawing/2014/main" val="160010522"/>
                  </a:ext>
                </a:extLst>
              </a:tr>
              <a:tr h="311987">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53.02.04</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Вокальное искусство </a:t>
                      </a:r>
                    </a:p>
                  </a:txBody>
                  <a:tcPr marL="39459" marR="39459" marT="0" marB="0" anchor="ctr"/>
                </a:tc>
                <a:tc>
                  <a:txBody>
                    <a:bodyPr/>
                    <a:lstStyle/>
                    <a:p>
                      <a:pPr>
                        <a:lnSpc>
                          <a:spcPct val="100000"/>
                        </a:lnSpc>
                      </a:pPr>
                      <a:endParaRPr lang="ru-RU" sz="12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Артист-вокалист, преподаватель</a:t>
                      </a:r>
                    </a:p>
                  </a:txBody>
                  <a:tcPr marL="39459" marR="39459" marT="0" marB="0" anchor="ctr"/>
                </a:tc>
                <a:extLst>
                  <a:ext uri="{0D108BD9-81ED-4DB2-BD59-A6C34878D82A}">
                    <a16:rowId xmlns:a16="http://schemas.microsoft.com/office/drawing/2014/main" val="3086275145"/>
                  </a:ext>
                </a:extLst>
              </a:tr>
              <a:tr h="311987">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53.02.06</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Хоровое дирижирование</a:t>
                      </a:r>
                    </a:p>
                  </a:txBody>
                  <a:tcPr marL="39459" marR="39459" marT="0" marB="0" anchor="ctr"/>
                </a:tc>
                <a:tc>
                  <a:txBody>
                    <a:bodyPr/>
                    <a:lstStyle/>
                    <a:p>
                      <a:pPr>
                        <a:lnSpc>
                          <a:spcPct val="100000"/>
                        </a:lnSpc>
                      </a:pPr>
                      <a:endParaRPr lang="ru-RU" sz="12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Дирижер хора, преподаватель</a:t>
                      </a:r>
                    </a:p>
                  </a:txBody>
                  <a:tcPr marL="39459" marR="39459" marT="0" marB="0" anchor="ctr"/>
                </a:tc>
                <a:extLst>
                  <a:ext uri="{0D108BD9-81ED-4DB2-BD59-A6C34878D82A}">
                    <a16:rowId xmlns:a16="http://schemas.microsoft.com/office/drawing/2014/main" val="1588969513"/>
                  </a:ext>
                </a:extLst>
              </a:tr>
              <a:tr h="282082">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53.02.07</a:t>
                      </a:r>
                    </a:p>
                  </a:txBody>
                  <a:tcPr marL="39459" marR="39459" marT="0" marB="0" anchor="ctr"/>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Теория музыки </a:t>
                      </a:r>
                    </a:p>
                  </a:txBody>
                  <a:tcPr marL="39459" marR="39459" marT="0" marB="0" anchor="ctr"/>
                </a:tc>
                <a:tc>
                  <a:txBody>
                    <a:bodyPr/>
                    <a:lstStyle/>
                    <a:p>
                      <a:pPr>
                        <a:lnSpc>
                          <a:spcPct val="100000"/>
                        </a:lnSpc>
                      </a:pPr>
                      <a:endParaRPr lang="ru-RU" sz="12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Преподаватель, организатор музыкально-просветительской деятельности</a:t>
                      </a:r>
                    </a:p>
                  </a:txBody>
                  <a:tcPr marL="39459" marR="39459" marT="0" marB="0"/>
                </a:tc>
                <a:extLst>
                  <a:ext uri="{0D108BD9-81ED-4DB2-BD59-A6C34878D82A}">
                    <a16:rowId xmlns:a16="http://schemas.microsoft.com/office/drawing/2014/main" val="1108895943"/>
                  </a:ext>
                </a:extLst>
              </a:tr>
              <a:tr h="28208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b="0" spc="0" dirty="0">
                          <a:effectLst/>
                          <a:latin typeface="Tahoma" panose="020B0604030504040204" pitchFamily="34" charset="0"/>
                          <a:ea typeface="Tahoma" panose="020B0604030504040204" pitchFamily="34" charset="0"/>
                          <a:cs typeface="Tahoma" panose="020B0604030504040204" pitchFamily="34" charset="0"/>
                        </a:rPr>
                        <a:t>52.02.04</a:t>
                      </a:r>
                    </a:p>
                  </a:txBody>
                  <a:tcPr marL="39459" marR="39459" marT="0" marB="0"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b="0" spc="0" dirty="0">
                          <a:effectLst/>
                          <a:latin typeface="Tahoma" panose="020B0604030504040204" pitchFamily="34" charset="0"/>
                          <a:ea typeface="Tahoma" panose="020B0604030504040204" pitchFamily="34" charset="0"/>
                          <a:cs typeface="Tahoma" panose="020B0604030504040204" pitchFamily="34" charset="0"/>
                        </a:rPr>
                        <a:t>Актёрское искусство</a:t>
                      </a:r>
                    </a:p>
                  </a:txBody>
                  <a:tcPr marL="39459" marR="39459" marT="0" marB="0" anchor="ctr"/>
                </a:tc>
                <a:tc>
                  <a:txBody>
                    <a:bodyPr/>
                    <a:lstStyle/>
                    <a:p>
                      <a:pPr>
                        <a:lnSpc>
                          <a:spcPct val="100000"/>
                        </a:lnSpc>
                      </a:pPr>
                      <a:endParaRPr lang="ru-RU" sz="12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tc>
                <a:tc>
                  <a:txBody>
                    <a:bodyPr/>
                    <a:lstStyle/>
                    <a:p>
                      <a:pPr>
                        <a:lnSpc>
                          <a:spcPct val="100000"/>
                        </a:lnSpc>
                        <a:spcAft>
                          <a:spcPts val="0"/>
                        </a:spcAft>
                      </a:pPr>
                      <a:r>
                        <a:rPr lang="ru-RU" sz="1200" b="0" spc="0" dirty="0">
                          <a:effectLst/>
                          <a:latin typeface="Tahoma" panose="020B0604030504040204" pitchFamily="34" charset="0"/>
                          <a:ea typeface="Tahoma" panose="020B0604030504040204" pitchFamily="34" charset="0"/>
                          <a:cs typeface="Tahoma" panose="020B0604030504040204" pitchFamily="34" charset="0"/>
                        </a:rPr>
                        <a:t>Актер, преподаватель </a:t>
                      </a:r>
                    </a:p>
                    <a:p>
                      <a:pPr>
                        <a:lnSpc>
                          <a:spcPct val="100000"/>
                        </a:lnSpc>
                        <a:spcAft>
                          <a:spcPts val="0"/>
                        </a:spcAft>
                      </a:pPr>
                      <a:endParaRPr lang="ru-RU" sz="12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tc>
                <a:extLst>
                  <a:ext uri="{0D108BD9-81ED-4DB2-BD59-A6C34878D82A}">
                    <a16:rowId xmlns:a16="http://schemas.microsoft.com/office/drawing/2014/main" val="4216397853"/>
                  </a:ext>
                </a:extLst>
              </a:tr>
              <a:tr h="44865">
                <a:tc>
                  <a:txBody>
                    <a:bodyPr/>
                    <a:lstStyle/>
                    <a:p>
                      <a:pPr>
                        <a:lnSpc>
                          <a:spcPct val="100000"/>
                        </a:lnSpc>
                        <a:spcAft>
                          <a:spcPts val="0"/>
                        </a:spcAft>
                      </a:pPr>
                      <a:endParaRPr lang="ru-RU" sz="3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nchor="ctr"/>
                </a:tc>
                <a:tc>
                  <a:txBody>
                    <a:bodyPr/>
                    <a:lstStyle/>
                    <a:p>
                      <a:pPr>
                        <a:lnSpc>
                          <a:spcPct val="100000"/>
                        </a:lnSpc>
                        <a:spcAft>
                          <a:spcPts val="0"/>
                        </a:spcAft>
                      </a:pPr>
                      <a:endParaRPr lang="ru-RU" sz="300" b="0" spc="0" dirty="0">
                        <a:effectLst/>
                        <a:latin typeface="Tahoma" panose="020B0604030504040204" pitchFamily="34" charset="0"/>
                        <a:ea typeface="Tahoma" panose="020B0604030504040204" pitchFamily="34" charset="0"/>
                        <a:cs typeface="Tahoma" panose="020B0604030504040204" pitchFamily="34" charset="0"/>
                      </a:endParaRPr>
                    </a:p>
                  </a:txBody>
                  <a:tcPr marL="39459" marR="39459" marT="0" marB="0" anchor="ctr"/>
                </a:tc>
                <a:tc>
                  <a:txBody>
                    <a:bodyPr/>
                    <a:lstStyle/>
                    <a:p>
                      <a:pPr>
                        <a:lnSpc>
                          <a:spcPct val="100000"/>
                        </a:lnSpc>
                        <a:spcAft>
                          <a:spcPts val="0"/>
                        </a:spcAft>
                      </a:pPr>
                      <a:r>
                        <a:rPr lang="ru-RU" sz="300" b="0" spc="0" dirty="0">
                          <a:effectLst/>
                          <a:latin typeface="Tahoma" panose="020B0604030504040204" pitchFamily="34" charset="0"/>
                          <a:ea typeface="Tahoma" panose="020B0604030504040204" pitchFamily="34" charset="0"/>
                          <a:cs typeface="Tahoma" panose="020B0604030504040204" pitchFamily="34" charset="0"/>
                        </a:rPr>
                        <a:t> </a:t>
                      </a:r>
                    </a:p>
                  </a:txBody>
                  <a:tcPr marL="39459" marR="39459" marT="0" marB="0"/>
                </a:tc>
                <a:tc>
                  <a:txBody>
                    <a:bodyPr/>
                    <a:lstStyle/>
                    <a:p>
                      <a:pPr>
                        <a:lnSpc>
                          <a:spcPct val="100000"/>
                        </a:lnSpc>
                        <a:spcAft>
                          <a:spcPts val="0"/>
                        </a:spcAft>
                      </a:pPr>
                      <a:r>
                        <a:rPr lang="ru-RU" sz="300" b="0" spc="0" dirty="0">
                          <a:effectLst/>
                          <a:latin typeface="Tahoma" panose="020B0604030504040204" pitchFamily="34" charset="0"/>
                          <a:ea typeface="Tahoma" panose="020B0604030504040204" pitchFamily="34" charset="0"/>
                          <a:cs typeface="Tahoma" panose="020B0604030504040204" pitchFamily="34" charset="0"/>
                        </a:rPr>
                        <a:t> </a:t>
                      </a:r>
                    </a:p>
                  </a:txBody>
                  <a:tcPr marL="39459" marR="39459" marT="0" marB="0"/>
                </a:tc>
                <a:extLst>
                  <a:ext uri="{0D108BD9-81ED-4DB2-BD59-A6C34878D82A}">
                    <a16:rowId xmlns:a16="http://schemas.microsoft.com/office/drawing/2014/main" val="24812194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78695" cy="6858000"/>
            <a:chOff x="0" y="0"/>
            <a:chExt cx="9878695" cy="6858000"/>
          </a:xfrm>
        </p:grpSpPr>
        <p:pic>
          <p:nvPicPr>
            <p:cNvPr id="3" name="object 3"/>
            <p:cNvPicPr/>
            <p:nvPr/>
          </p:nvPicPr>
          <p:blipFill>
            <a:blip r:embed="rId2" cstate="print"/>
            <a:stretch>
              <a:fillRect/>
            </a:stretch>
          </p:blipFill>
          <p:spPr>
            <a:xfrm>
              <a:off x="6164579" y="0"/>
              <a:ext cx="1732787" cy="1600200"/>
            </a:xfrm>
            <a:prstGeom prst="rect">
              <a:avLst/>
            </a:prstGeom>
          </p:spPr>
        </p:pic>
        <p:pic>
          <p:nvPicPr>
            <p:cNvPr id="4" name="object 4"/>
            <p:cNvPicPr/>
            <p:nvPr/>
          </p:nvPicPr>
          <p:blipFill>
            <a:blip r:embed="rId3" cstate="print"/>
            <a:stretch>
              <a:fillRect/>
            </a:stretch>
          </p:blipFill>
          <p:spPr>
            <a:xfrm>
              <a:off x="6824471" y="5870447"/>
              <a:ext cx="1072896" cy="987551"/>
            </a:xfrm>
            <a:prstGeom prst="rect">
              <a:avLst/>
            </a:prstGeom>
          </p:spPr>
        </p:pic>
        <p:pic>
          <p:nvPicPr>
            <p:cNvPr id="5" name="object 5"/>
            <p:cNvPicPr/>
            <p:nvPr/>
          </p:nvPicPr>
          <p:blipFill>
            <a:blip r:embed="rId4" cstate="print"/>
            <a:stretch>
              <a:fillRect/>
            </a:stretch>
          </p:blipFill>
          <p:spPr>
            <a:xfrm>
              <a:off x="0" y="2895600"/>
              <a:ext cx="2558796" cy="2362200"/>
            </a:xfrm>
            <a:prstGeom prst="rect">
              <a:avLst/>
            </a:prstGeom>
          </p:spPr>
        </p:pic>
      </p:grpSp>
      <p:grpSp>
        <p:nvGrpSpPr>
          <p:cNvPr id="6" name="object 6"/>
          <p:cNvGrpSpPr/>
          <p:nvPr/>
        </p:nvGrpSpPr>
        <p:grpSpPr>
          <a:xfrm>
            <a:off x="0" y="0"/>
            <a:ext cx="9906000" cy="6858000"/>
            <a:chOff x="0" y="0"/>
            <a:chExt cx="9906000" cy="6858000"/>
          </a:xfrm>
        </p:grpSpPr>
        <p:sp>
          <p:nvSpPr>
            <p:cNvPr id="7" name="object 7"/>
            <p:cNvSpPr/>
            <p:nvPr/>
          </p:nvSpPr>
          <p:spPr>
            <a:xfrm>
              <a:off x="6899434" y="1572701"/>
              <a:ext cx="2564130" cy="586740"/>
            </a:xfrm>
            <a:custGeom>
              <a:avLst/>
              <a:gdLst/>
              <a:ahLst/>
              <a:cxnLst/>
              <a:rect l="l" t="t" r="r" b="b"/>
              <a:pathLst>
                <a:path w="2564129" h="586739">
                  <a:moveTo>
                    <a:pt x="2520289" y="0"/>
                  </a:moveTo>
                  <a:lnTo>
                    <a:pt x="2437866" y="26720"/>
                  </a:lnTo>
                  <a:lnTo>
                    <a:pt x="2355367" y="52959"/>
                  </a:lnTo>
                  <a:lnTo>
                    <a:pt x="2272792" y="78854"/>
                  </a:lnTo>
                  <a:lnTo>
                    <a:pt x="2106612" y="127584"/>
                  </a:lnTo>
                  <a:lnTo>
                    <a:pt x="2023414" y="151384"/>
                  </a:lnTo>
                  <a:lnTo>
                    <a:pt x="1941004" y="173647"/>
                  </a:lnTo>
                  <a:lnTo>
                    <a:pt x="1856994" y="195707"/>
                  </a:lnTo>
                  <a:lnTo>
                    <a:pt x="1773656" y="217157"/>
                  </a:lnTo>
                  <a:lnTo>
                    <a:pt x="1608162" y="257784"/>
                  </a:lnTo>
                  <a:lnTo>
                    <a:pt x="1526019" y="277088"/>
                  </a:lnTo>
                  <a:lnTo>
                    <a:pt x="1361376" y="313601"/>
                  </a:lnTo>
                  <a:lnTo>
                    <a:pt x="1279969" y="331127"/>
                  </a:lnTo>
                  <a:lnTo>
                    <a:pt x="1199438" y="347637"/>
                  </a:lnTo>
                  <a:lnTo>
                    <a:pt x="1038186" y="379552"/>
                  </a:lnTo>
                  <a:lnTo>
                    <a:pt x="879894" y="408990"/>
                  </a:lnTo>
                  <a:lnTo>
                    <a:pt x="801547" y="422998"/>
                  </a:lnTo>
                  <a:lnTo>
                    <a:pt x="723811" y="436041"/>
                  </a:lnTo>
                  <a:lnTo>
                    <a:pt x="647166" y="449326"/>
                  </a:lnTo>
                  <a:lnTo>
                    <a:pt x="571106" y="461479"/>
                  </a:lnTo>
                  <a:lnTo>
                    <a:pt x="349542" y="495363"/>
                  </a:lnTo>
                  <a:lnTo>
                    <a:pt x="136359" y="524878"/>
                  </a:lnTo>
                  <a:lnTo>
                    <a:pt x="0" y="541985"/>
                  </a:lnTo>
                  <a:lnTo>
                    <a:pt x="29832" y="585939"/>
                  </a:lnTo>
                  <a:lnTo>
                    <a:pt x="57066" y="586262"/>
                  </a:lnTo>
                  <a:lnTo>
                    <a:pt x="86729" y="586161"/>
                  </a:lnTo>
                  <a:lnTo>
                    <a:pt x="118727" y="585649"/>
                  </a:lnTo>
                  <a:lnTo>
                    <a:pt x="189366" y="583435"/>
                  </a:lnTo>
                  <a:lnTo>
                    <a:pt x="227821" y="581757"/>
                  </a:lnTo>
                  <a:lnTo>
                    <a:pt x="310546" y="577320"/>
                  </a:lnTo>
                  <a:lnTo>
                    <a:pt x="400410" y="571520"/>
                  </a:lnTo>
                  <a:lnTo>
                    <a:pt x="496676" y="564450"/>
                  </a:lnTo>
                  <a:lnTo>
                    <a:pt x="598608" y="556206"/>
                  </a:lnTo>
                  <a:lnTo>
                    <a:pt x="705473" y="546882"/>
                  </a:lnTo>
                  <a:lnTo>
                    <a:pt x="816533" y="536573"/>
                  </a:lnTo>
                  <a:lnTo>
                    <a:pt x="931053" y="525374"/>
                  </a:lnTo>
                  <a:lnTo>
                    <a:pt x="1107713" y="507113"/>
                  </a:lnTo>
                  <a:lnTo>
                    <a:pt x="1288020" y="487382"/>
                  </a:lnTo>
                  <a:lnTo>
                    <a:pt x="1469493" y="466499"/>
                  </a:lnTo>
                  <a:lnTo>
                    <a:pt x="1649648" y="444784"/>
                  </a:lnTo>
                  <a:lnTo>
                    <a:pt x="1826003" y="422557"/>
                  </a:lnTo>
                  <a:lnTo>
                    <a:pt x="1996076" y="400137"/>
                  </a:lnTo>
                  <a:lnTo>
                    <a:pt x="2157384" y="377844"/>
                  </a:lnTo>
                  <a:lnTo>
                    <a:pt x="2258826" y="363211"/>
                  </a:lnTo>
                  <a:lnTo>
                    <a:pt x="2354534" y="348870"/>
                  </a:lnTo>
                  <a:lnTo>
                    <a:pt x="2443772" y="334917"/>
                  </a:lnTo>
                  <a:lnTo>
                    <a:pt x="2525804" y="321446"/>
                  </a:lnTo>
                  <a:lnTo>
                    <a:pt x="2563888" y="314921"/>
                  </a:lnTo>
                  <a:lnTo>
                    <a:pt x="2547840" y="196857"/>
                  </a:lnTo>
                  <a:lnTo>
                    <a:pt x="2532402" y="89942"/>
                  </a:lnTo>
                  <a:lnTo>
                    <a:pt x="2520289" y="0"/>
                  </a:lnTo>
                  <a:close/>
                </a:path>
              </a:pathLst>
            </a:custGeom>
            <a:solidFill>
              <a:srgbClr val="FFFFFF">
                <a:alpha val="19999"/>
              </a:srgbClr>
            </a:solidFill>
          </p:spPr>
          <p:txBody>
            <a:bodyPr wrap="square" lIns="0" tIns="0" rIns="0" bIns="0" rtlCol="0"/>
            <a:lstStyle/>
            <a:p>
              <a:endParaRPr dirty="0"/>
            </a:p>
          </p:txBody>
        </p:sp>
        <p:sp>
          <p:nvSpPr>
            <p:cNvPr id="8" name="object 8"/>
            <p:cNvSpPr/>
            <p:nvPr/>
          </p:nvSpPr>
          <p:spPr>
            <a:xfrm>
              <a:off x="0" y="0"/>
              <a:ext cx="9906000" cy="6858000"/>
            </a:xfrm>
            <a:custGeom>
              <a:avLst/>
              <a:gdLst/>
              <a:ahLst/>
              <a:cxnLst/>
              <a:rect l="l" t="t" r="r" b="b"/>
              <a:pathLst>
                <a:path w="9906000" h="6858000">
                  <a:moveTo>
                    <a:pt x="9906000" y="0"/>
                  </a:moveTo>
                  <a:lnTo>
                    <a:pt x="9362542" y="0"/>
                  </a:lnTo>
                  <a:lnTo>
                    <a:pt x="9362542" y="514350"/>
                  </a:lnTo>
                  <a:lnTo>
                    <a:pt x="9362542" y="1858695"/>
                  </a:lnTo>
                  <a:lnTo>
                    <a:pt x="8976766" y="1912264"/>
                  </a:lnTo>
                  <a:lnTo>
                    <a:pt x="8576894" y="1961705"/>
                  </a:lnTo>
                  <a:lnTo>
                    <a:pt x="8173440" y="2004555"/>
                  </a:lnTo>
                  <a:lnTo>
                    <a:pt x="7773568" y="2044103"/>
                  </a:lnTo>
                  <a:lnTo>
                    <a:pt x="7373696" y="2073770"/>
                  </a:lnTo>
                  <a:lnTo>
                    <a:pt x="6977380" y="2096846"/>
                  </a:lnTo>
                  <a:lnTo>
                    <a:pt x="6581076" y="2116620"/>
                  </a:lnTo>
                  <a:lnTo>
                    <a:pt x="6191910" y="2129802"/>
                  </a:lnTo>
                  <a:lnTo>
                    <a:pt x="5809881" y="2139696"/>
                  </a:lnTo>
                  <a:lnTo>
                    <a:pt x="5431421" y="2142998"/>
                  </a:lnTo>
                  <a:lnTo>
                    <a:pt x="4699508" y="2142998"/>
                  </a:lnTo>
                  <a:lnTo>
                    <a:pt x="4346041" y="2136394"/>
                  </a:lnTo>
                  <a:lnTo>
                    <a:pt x="4003294" y="2126513"/>
                  </a:lnTo>
                  <a:lnTo>
                    <a:pt x="3671252" y="2113330"/>
                  </a:lnTo>
                  <a:lnTo>
                    <a:pt x="3349917" y="2100148"/>
                  </a:lnTo>
                  <a:lnTo>
                    <a:pt x="3042869" y="2083663"/>
                  </a:lnTo>
                  <a:lnTo>
                    <a:pt x="2746527" y="2067179"/>
                  </a:lnTo>
                  <a:lnTo>
                    <a:pt x="2468041" y="2047405"/>
                  </a:lnTo>
                  <a:lnTo>
                    <a:pt x="2200275" y="2027631"/>
                  </a:lnTo>
                  <a:lnTo>
                    <a:pt x="1718271" y="1984781"/>
                  </a:lnTo>
                  <a:lnTo>
                    <a:pt x="1307680" y="1945220"/>
                  </a:lnTo>
                  <a:lnTo>
                    <a:pt x="979208" y="1912264"/>
                  </a:lnTo>
                  <a:lnTo>
                    <a:pt x="732853" y="1882597"/>
                  </a:lnTo>
                  <a:lnTo>
                    <a:pt x="557212" y="1860245"/>
                  </a:lnTo>
                  <a:lnTo>
                    <a:pt x="557212" y="514350"/>
                  </a:lnTo>
                  <a:lnTo>
                    <a:pt x="9362542" y="514350"/>
                  </a:lnTo>
                  <a:lnTo>
                    <a:pt x="9362542" y="0"/>
                  </a:lnTo>
                  <a:lnTo>
                    <a:pt x="0" y="0"/>
                  </a:lnTo>
                  <a:lnTo>
                    <a:pt x="0" y="514350"/>
                  </a:lnTo>
                  <a:lnTo>
                    <a:pt x="0" y="6356350"/>
                  </a:lnTo>
                  <a:lnTo>
                    <a:pt x="0" y="6858000"/>
                  </a:lnTo>
                  <a:lnTo>
                    <a:pt x="9906000" y="6858000"/>
                  </a:lnTo>
                  <a:lnTo>
                    <a:pt x="9906000" y="6356350"/>
                  </a:lnTo>
                  <a:lnTo>
                    <a:pt x="9906000" y="514350"/>
                  </a:lnTo>
                  <a:lnTo>
                    <a:pt x="9906000" y="0"/>
                  </a:lnTo>
                  <a:close/>
                </a:path>
              </a:pathLst>
            </a:custGeom>
            <a:solidFill>
              <a:srgbClr val="FFFFFF"/>
            </a:solidFill>
          </p:spPr>
          <p:txBody>
            <a:bodyPr wrap="square" lIns="0" tIns="0" rIns="0" bIns="0" rtlCol="0"/>
            <a:lstStyle/>
            <a:p>
              <a:endParaRPr dirty="0"/>
            </a:p>
          </p:txBody>
        </p:sp>
      </p:grpSp>
      <p:graphicFrame>
        <p:nvGraphicFramePr>
          <p:cNvPr id="12" name="object 12"/>
          <p:cNvGraphicFramePr>
            <a:graphicFrameLocks noGrp="1"/>
          </p:cNvGraphicFramePr>
          <p:nvPr>
            <p:extLst>
              <p:ext uri="{D42A27DB-BD31-4B8C-83A1-F6EECF244321}">
                <p14:modId xmlns:p14="http://schemas.microsoft.com/office/powerpoint/2010/main" val="3761565632"/>
              </p:ext>
            </p:extLst>
          </p:nvPr>
        </p:nvGraphicFramePr>
        <p:xfrm>
          <a:off x="609600" y="2381292"/>
          <a:ext cx="8686800" cy="4210675"/>
        </p:xfrm>
        <a:graphic>
          <a:graphicData uri="http://schemas.openxmlformats.org/drawingml/2006/table">
            <a:tbl>
              <a:tblPr firstRow="1" bandRow="1">
                <a:tableStyleId>{35758FB7-9AC5-4552-8A53-C91805E547FA}</a:tableStyleId>
              </a:tblPr>
              <a:tblGrid>
                <a:gridCol w="1162501">
                  <a:extLst>
                    <a:ext uri="{9D8B030D-6E8A-4147-A177-3AD203B41FA5}">
                      <a16:colId xmlns:a16="http://schemas.microsoft.com/office/drawing/2014/main" val="20000"/>
                    </a:ext>
                  </a:extLst>
                </a:gridCol>
                <a:gridCol w="3409499">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544662">
                <a:tc>
                  <a:txBody>
                    <a:bodyPr/>
                    <a:lstStyle/>
                    <a:p>
                      <a:pPr algn="ctr">
                        <a:lnSpc>
                          <a:spcPts val="1415"/>
                        </a:lnSpc>
                      </a:pPr>
                      <a:r>
                        <a:rPr lang="ru-RU" sz="1200" b="0" spc="0" dirty="0">
                          <a:latin typeface="Tahoma" panose="020B0604030504040204" pitchFamily="34" charset="0"/>
                          <a:ea typeface="Tahoma" panose="020B0604030504040204" pitchFamily="34" charset="0"/>
                          <a:cs typeface="Tahoma" panose="020B0604030504040204" pitchFamily="34" charset="0"/>
                        </a:rPr>
                        <a:t>Ко</a:t>
                      </a:r>
                      <a:r>
                        <a:rPr sz="1200" b="0" spc="0" dirty="0">
                          <a:latin typeface="Tahoma" panose="020B0604030504040204" pitchFamily="34" charset="0"/>
                          <a:ea typeface="Tahoma" panose="020B0604030504040204" pitchFamily="34" charset="0"/>
                          <a:cs typeface="Tahoma" panose="020B0604030504040204" pitchFamily="34" charset="0"/>
                        </a:rPr>
                        <a:t>д</a:t>
                      </a:r>
                    </a:p>
                  </a:txBody>
                  <a:tcPr marL="0" marR="0" marT="0" marB="0" anchor="ctr"/>
                </a:tc>
                <a:tc>
                  <a:txBody>
                    <a:bodyPr/>
                    <a:lstStyle/>
                    <a:p>
                      <a:pPr>
                        <a:lnSpc>
                          <a:spcPct val="100000"/>
                        </a:lnSpc>
                        <a:spcBef>
                          <a:spcPts val="20"/>
                        </a:spcBef>
                      </a:pPr>
                      <a:endParaRPr sz="1200" b="0" spc="0" dirty="0">
                        <a:latin typeface="Tahoma" panose="020B0604030504040204" pitchFamily="34" charset="0"/>
                        <a:ea typeface="Tahoma" panose="020B0604030504040204" pitchFamily="34" charset="0"/>
                        <a:cs typeface="Tahoma" panose="020B0604030504040204" pitchFamily="34" charset="0"/>
                      </a:endParaRPr>
                    </a:p>
                    <a:p>
                      <a:pPr marL="226695">
                        <a:lnSpc>
                          <a:spcPct val="100000"/>
                        </a:lnSpc>
                        <a:spcBef>
                          <a:spcPts val="5"/>
                        </a:spcBef>
                      </a:pPr>
                      <a:r>
                        <a:rPr sz="1200" b="0" spc="0" dirty="0">
                          <a:latin typeface="Tahoma" panose="020B0604030504040204" pitchFamily="34" charset="0"/>
                          <a:ea typeface="Tahoma" panose="020B0604030504040204" pitchFamily="34" charset="0"/>
                          <a:cs typeface="Tahoma" panose="020B0604030504040204" pitchFamily="34" charset="0"/>
                        </a:rPr>
                        <a:t>Наименование направления подготовки</a:t>
                      </a:r>
                    </a:p>
                  </a:txBody>
                  <a:tcPr marL="0" marR="0" marT="2540" marB="0"/>
                </a:tc>
                <a:tc>
                  <a:txBody>
                    <a:bodyPr/>
                    <a:lstStyle/>
                    <a:p>
                      <a:pPr>
                        <a:lnSpc>
                          <a:spcPct val="100000"/>
                        </a:lnSpc>
                        <a:spcBef>
                          <a:spcPts val="20"/>
                        </a:spcBef>
                      </a:pPr>
                      <a:endParaRPr sz="1200" b="0" spc="0" dirty="0">
                        <a:latin typeface="Tahoma" panose="020B0604030504040204" pitchFamily="34" charset="0"/>
                        <a:ea typeface="Tahoma" panose="020B0604030504040204" pitchFamily="34" charset="0"/>
                        <a:cs typeface="Tahoma" panose="020B0604030504040204" pitchFamily="34" charset="0"/>
                      </a:endParaRPr>
                    </a:p>
                    <a:p>
                      <a:pPr marL="635" algn="ctr">
                        <a:lnSpc>
                          <a:spcPct val="100000"/>
                        </a:lnSpc>
                        <a:spcBef>
                          <a:spcPts val="5"/>
                        </a:spcBef>
                      </a:pPr>
                      <a:r>
                        <a:rPr sz="1200" b="0" spc="0" dirty="0">
                          <a:latin typeface="Tahoma" panose="020B0604030504040204" pitchFamily="34" charset="0"/>
                          <a:ea typeface="Tahoma" panose="020B0604030504040204" pitchFamily="34" charset="0"/>
                          <a:cs typeface="Tahoma" panose="020B0604030504040204" pitchFamily="34" charset="0"/>
                        </a:rPr>
                        <a:t>Профиль</a:t>
                      </a:r>
                    </a:p>
                  </a:txBody>
                  <a:tcPr marL="0" marR="0" marT="2540" marB="0"/>
                </a:tc>
                <a:extLst>
                  <a:ext uri="{0D108BD9-81ED-4DB2-BD59-A6C34878D82A}">
                    <a16:rowId xmlns:a16="http://schemas.microsoft.com/office/drawing/2014/main" val="10000"/>
                  </a:ext>
                </a:extLst>
              </a:tr>
              <a:tr h="180718">
                <a:tc rowSpan="2">
                  <a:txBody>
                    <a:bodyPr/>
                    <a:lstStyle/>
                    <a:p>
                      <a:pPr marL="0" indent="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53.03.01</a:t>
                      </a:r>
                    </a:p>
                  </a:txBody>
                  <a:tcPr marL="0" marR="0" marT="5715" marB="0" anchor="ctr"/>
                </a:tc>
                <a:tc rowSpan="2">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Музыкальное искусство эстрады</a:t>
                      </a:r>
                    </a:p>
                  </a:txBody>
                  <a:tcPr marL="0" marR="0" marT="5715" marB="0" anchor="ctr"/>
                </a:tc>
                <a:tc>
                  <a:txBody>
                    <a:bodyPr/>
                    <a:lstStyle/>
                    <a:p>
                      <a:pPr marL="31115">
                        <a:lnSpc>
                          <a:spcPct val="100000"/>
                        </a:lnSpc>
                      </a:pPr>
                      <a:r>
                        <a:rPr sz="1200" spc="0" dirty="0">
                          <a:latin typeface="Tahoma" panose="020B0604030504040204" pitchFamily="34" charset="0"/>
                          <a:ea typeface="Tahoma" panose="020B0604030504040204" pitchFamily="34" charset="0"/>
                          <a:cs typeface="Tahoma" panose="020B0604030504040204" pitchFamily="34" charset="0"/>
                        </a:rPr>
                        <a:t>Инструменты эстрадного оркестра</a:t>
                      </a:r>
                    </a:p>
                  </a:txBody>
                  <a:tcPr marL="0" marR="0" marT="0" marB="0"/>
                </a:tc>
                <a:extLst>
                  <a:ext uri="{0D108BD9-81ED-4DB2-BD59-A6C34878D82A}">
                    <a16:rowId xmlns:a16="http://schemas.microsoft.com/office/drawing/2014/main" val="10001"/>
                  </a:ext>
                </a:extLst>
              </a:tr>
              <a:tr h="180717">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28575">
                      <a:solidFill>
                        <a:srgbClr val="5AA0F5"/>
                      </a:solidFill>
                      <a:prstDash val="solid"/>
                    </a:lnT>
                    <a:lnB w="12700">
                      <a:solidFill>
                        <a:srgbClr val="5AA0F5"/>
                      </a:solidFill>
                      <a:prstDash val="solid"/>
                    </a:lnB>
                    <a:solidFill>
                      <a:srgbClr val="DEECFD"/>
                    </a:solidFill>
                  </a:tcPr>
                </a:tc>
                <a:tc>
                  <a:txBody>
                    <a:bodyPr/>
                    <a:lstStyle/>
                    <a:p>
                      <a:pPr marL="31115">
                        <a:lnSpc>
                          <a:spcPct val="100000"/>
                        </a:lnSpc>
                      </a:pPr>
                      <a:r>
                        <a:rPr sz="1200" spc="0" dirty="0">
                          <a:latin typeface="Tahoma" panose="020B0604030504040204" pitchFamily="34" charset="0"/>
                          <a:ea typeface="Tahoma" panose="020B0604030504040204" pitchFamily="34" charset="0"/>
                          <a:cs typeface="Tahoma" panose="020B0604030504040204" pitchFamily="34" charset="0"/>
                        </a:rPr>
                        <a:t>Эстрадно-джазовое пение</a:t>
                      </a:r>
                    </a:p>
                  </a:txBody>
                  <a:tcPr marL="0" marR="0" marT="0" marB="0"/>
                </a:tc>
                <a:extLst>
                  <a:ext uri="{0D108BD9-81ED-4DB2-BD59-A6C34878D82A}">
                    <a16:rowId xmlns:a16="http://schemas.microsoft.com/office/drawing/2014/main" val="10002"/>
                  </a:ext>
                </a:extLst>
              </a:tr>
              <a:tr h="207825">
                <a:tc rowSpan="4">
                  <a:txBody>
                    <a:bodyPr/>
                    <a:lstStyle/>
                    <a:p>
                      <a:pPr marL="0" indent="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53.03.02</a:t>
                      </a:r>
                    </a:p>
                  </a:txBody>
                  <a:tcPr marL="0" marR="0" marT="5715" marB="0" anchor="ctr"/>
                </a:tc>
                <a:tc rowSpan="4">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Музыкально-инструментальное искусство</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Фортепиано</a:t>
                      </a:r>
                    </a:p>
                  </a:txBody>
                  <a:tcPr marL="0" marR="0" marT="5715" marB="0"/>
                </a:tc>
                <a:extLst>
                  <a:ext uri="{0D108BD9-81ED-4DB2-BD59-A6C34878D82A}">
                    <a16:rowId xmlns:a16="http://schemas.microsoft.com/office/drawing/2014/main" val="10003"/>
                  </a:ext>
                </a:extLst>
              </a:tr>
              <a:tr h="207825">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Оркестровые струнные инструменты</a:t>
                      </a:r>
                    </a:p>
                  </a:txBody>
                  <a:tcPr marL="0" marR="0" marT="5715" marB="0"/>
                </a:tc>
                <a:extLst>
                  <a:ext uri="{0D108BD9-81ED-4DB2-BD59-A6C34878D82A}">
                    <a16:rowId xmlns:a16="http://schemas.microsoft.com/office/drawing/2014/main" val="10004"/>
                  </a:ext>
                </a:extLst>
              </a:tr>
              <a:tr h="415650">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Оркестровые духовые и ударные</a:t>
                      </a:r>
                    </a:p>
                    <a:p>
                      <a:pPr marL="31115">
                        <a:lnSpc>
                          <a:spcPct val="100000"/>
                        </a:lnSpc>
                        <a:spcBef>
                          <a:spcPts val="219"/>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a:t>
                      </a:r>
                    </a:p>
                  </a:txBody>
                  <a:tcPr marL="0" marR="0" marT="5715" marB="0"/>
                </a:tc>
                <a:extLst>
                  <a:ext uri="{0D108BD9-81ED-4DB2-BD59-A6C34878D82A}">
                    <a16:rowId xmlns:a16="http://schemas.microsoft.com/office/drawing/2014/main" val="10005"/>
                  </a:ext>
                </a:extLst>
              </a:tr>
              <a:tr h="415649">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5AA0F5"/>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Баян, аккордеон и струнно-щипковые</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инструменты</a:t>
                      </a:r>
                    </a:p>
                  </a:txBody>
                  <a:tcPr marL="0" marR="0" marT="5715" marB="0"/>
                </a:tc>
                <a:extLst>
                  <a:ext uri="{0D108BD9-81ED-4DB2-BD59-A6C34878D82A}">
                    <a16:rowId xmlns:a16="http://schemas.microsoft.com/office/drawing/2014/main" val="10006"/>
                  </a:ext>
                </a:extLst>
              </a:tr>
              <a:tr h="207825">
                <a:tc>
                  <a:txBody>
                    <a:bodyPr/>
                    <a:lstStyle/>
                    <a:p>
                      <a:pPr marR="23495"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53.03.03</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Вокальное искусство</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Академическое пение</a:t>
                      </a:r>
                    </a:p>
                  </a:txBody>
                  <a:tcPr marL="0" marR="0" marT="5715" marB="0"/>
                </a:tc>
                <a:extLst>
                  <a:ext uri="{0D108BD9-81ED-4DB2-BD59-A6C34878D82A}">
                    <a16:rowId xmlns:a16="http://schemas.microsoft.com/office/drawing/2014/main" val="10007"/>
                  </a:ext>
                </a:extLst>
              </a:tr>
              <a:tr h="180718">
                <a:tc rowSpan="5">
                  <a:txBody>
                    <a:bodyPr/>
                    <a:lstStyle/>
                    <a:p>
                      <a:pPr marL="0" indent="0"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53.03.05</a:t>
                      </a:r>
                    </a:p>
                  </a:txBody>
                  <a:tcPr marL="0" marR="0" marT="5715" marB="0" anchor="ctr"/>
                </a:tc>
                <a:tc rowSpan="5">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a:t>
                      </a:r>
                    </a:p>
                  </a:txBody>
                  <a:tcPr marL="0" marR="0" marT="5715" marB="0" anchor="ctr"/>
                </a:tc>
                <a:tc>
                  <a:txBody>
                    <a:bodyPr/>
                    <a:lstStyle/>
                    <a:p>
                      <a:pPr marL="31115">
                        <a:lnSpc>
                          <a:spcPct val="100000"/>
                        </a:lnSpc>
                      </a:pPr>
                      <a:r>
                        <a:rPr sz="1200" spc="0" dirty="0">
                          <a:latin typeface="Tahoma" panose="020B0604030504040204" pitchFamily="34" charset="0"/>
                          <a:ea typeface="Tahoma" panose="020B0604030504040204" pitchFamily="34" charset="0"/>
                          <a:cs typeface="Tahoma" panose="020B0604030504040204" pitchFamily="34" charset="0"/>
                        </a:rPr>
                        <a:t>Инструменты эстрадного оркестра</a:t>
                      </a:r>
                    </a:p>
                  </a:txBody>
                  <a:tcPr marL="0" marR="0" marT="0" marB="0"/>
                </a:tc>
                <a:extLst>
                  <a:ext uri="{0D108BD9-81ED-4DB2-BD59-A6C34878D82A}">
                    <a16:rowId xmlns:a16="http://schemas.microsoft.com/office/drawing/2014/main" val="10008"/>
                  </a:ext>
                </a:extLst>
              </a:tr>
              <a:tr h="207825">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Оркестровые струнные инструменты</a:t>
                      </a:r>
                    </a:p>
                  </a:txBody>
                  <a:tcPr marL="0" marR="0" marT="5715" marB="0"/>
                </a:tc>
                <a:extLst>
                  <a:ext uri="{0D108BD9-81ED-4DB2-BD59-A6C34878D82A}">
                    <a16:rowId xmlns:a16="http://schemas.microsoft.com/office/drawing/2014/main" val="10009"/>
                  </a:ext>
                </a:extLst>
              </a:tr>
              <a:tr h="415650">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 оркестром духовых</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инструментов</a:t>
                      </a:r>
                    </a:p>
                  </a:txBody>
                  <a:tcPr marL="0" marR="0" marT="5715" marB="0"/>
                </a:tc>
                <a:extLst>
                  <a:ext uri="{0D108BD9-81ED-4DB2-BD59-A6C34878D82A}">
                    <a16:rowId xmlns:a16="http://schemas.microsoft.com/office/drawing/2014/main" val="10010"/>
                  </a:ext>
                </a:extLst>
              </a:tr>
              <a:tr h="415649">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 оркестром народных</a:t>
                      </a:r>
                    </a:p>
                    <a:p>
                      <a:pPr marL="31115">
                        <a:lnSpc>
                          <a:spcPct val="100000"/>
                        </a:lnSpc>
                        <a:spcBef>
                          <a:spcPts val="215"/>
                        </a:spcBef>
                      </a:pPr>
                      <a:r>
                        <a:rPr sz="1200" spc="0" dirty="0">
                          <a:latin typeface="Tahoma" panose="020B0604030504040204" pitchFamily="34" charset="0"/>
                          <a:ea typeface="Tahoma" panose="020B0604030504040204" pitchFamily="34" charset="0"/>
                          <a:cs typeface="Tahoma" panose="020B0604030504040204" pitchFamily="34" charset="0"/>
                        </a:rPr>
                        <a:t>инструментов</a:t>
                      </a:r>
                    </a:p>
                  </a:txBody>
                  <a:tcPr marL="0" marR="0" marT="5715" marB="0"/>
                </a:tc>
                <a:extLst>
                  <a:ext uri="{0D108BD9-81ED-4DB2-BD59-A6C34878D82A}">
                    <a16:rowId xmlns:a16="http://schemas.microsoft.com/office/drawing/2014/main" val="10011"/>
                  </a:ext>
                </a:extLst>
              </a:tr>
              <a:tr h="207825">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vMerge="1">
                  <a:txBody>
                    <a:bodyPr/>
                    <a:lstStyle/>
                    <a:p>
                      <a:endParaRPr/>
                    </a:p>
                  </a:txBody>
                  <a:tcPr marL="0" marR="0" marT="5715" marB="0">
                    <a:lnL w="12700">
                      <a:solidFill>
                        <a:srgbClr val="5AA0F5"/>
                      </a:solidFill>
                      <a:prstDash val="solid"/>
                    </a:lnL>
                    <a:lnR w="12700">
                      <a:solidFill>
                        <a:srgbClr val="5AA0F5"/>
                      </a:solidFill>
                      <a:prstDash val="solid"/>
                    </a:lnR>
                    <a:lnT w="12700">
                      <a:solidFill>
                        <a:srgbClr val="5AA0F5"/>
                      </a:solidFill>
                      <a:prstDash val="solid"/>
                    </a:lnT>
                    <a:lnB w="12700">
                      <a:solidFill>
                        <a:srgbClr val="38A6E9"/>
                      </a:solidFill>
                      <a:prstDash val="solid"/>
                    </a:lnB>
                    <a:solidFill>
                      <a:srgbClr val="DEECFD"/>
                    </a:solidFill>
                  </a:tcP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Дирижирование академическим хором</a:t>
                      </a:r>
                    </a:p>
                  </a:txBody>
                  <a:tcPr marL="0" marR="0" marT="5715" marB="0"/>
                </a:tc>
                <a:extLst>
                  <a:ext uri="{0D108BD9-81ED-4DB2-BD59-A6C34878D82A}">
                    <a16:rowId xmlns:a16="http://schemas.microsoft.com/office/drawing/2014/main" val="10012"/>
                  </a:ext>
                </a:extLst>
              </a:tr>
              <a:tr h="415650">
                <a:tc>
                  <a:txBody>
                    <a:bodyPr/>
                    <a:lstStyle/>
                    <a:p>
                      <a:pPr marR="23495" algn="ctr">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53.03.06</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Музыкознание и музыкально-прикладное</a:t>
                      </a:r>
                    </a:p>
                    <a:p>
                      <a:pPr marL="31115">
                        <a:lnSpc>
                          <a:spcPct val="100000"/>
                        </a:lnSpc>
                        <a:spcBef>
                          <a:spcPts val="219"/>
                        </a:spcBef>
                      </a:pPr>
                      <a:r>
                        <a:rPr sz="1200" spc="0" dirty="0">
                          <a:latin typeface="Tahoma" panose="020B0604030504040204" pitchFamily="34" charset="0"/>
                          <a:ea typeface="Tahoma" panose="020B0604030504040204" pitchFamily="34" charset="0"/>
                          <a:cs typeface="Tahoma" panose="020B0604030504040204" pitchFamily="34" charset="0"/>
                        </a:rPr>
                        <a:t>искусство</a:t>
                      </a:r>
                    </a:p>
                  </a:txBody>
                  <a:tcPr marL="0" marR="0" marT="5715" marB="0" anchor="ctr"/>
                </a:tc>
                <a:tc>
                  <a:txBody>
                    <a:bodyPr/>
                    <a:lstStyle/>
                    <a:p>
                      <a:pPr marL="31115">
                        <a:lnSpc>
                          <a:spcPct val="100000"/>
                        </a:lnSpc>
                        <a:spcBef>
                          <a:spcPts val="45"/>
                        </a:spcBef>
                      </a:pPr>
                      <a:r>
                        <a:rPr sz="1200" spc="0" dirty="0">
                          <a:latin typeface="Tahoma" panose="020B0604030504040204" pitchFamily="34" charset="0"/>
                          <a:ea typeface="Tahoma" panose="020B0604030504040204" pitchFamily="34" charset="0"/>
                          <a:cs typeface="Tahoma" panose="020B0604030504040204" pitchFamily="34" charset="0"/>
                        </a:rPr>
                        <a:t>Музыковедение</a:t>
                      </a:r>
                    </a:p>
                  </a:txBody>
                  <a:tcPr marL="0" marR="0" marT="5715" marB="0"/>
                </a:tc>
                <a:extLst>
                  <a:ext uri="{0D108BD9-81ED-4DB2-BD59-A6C34878D82A}">
                    <a16:rowId xmlns:a16="http://schemas.microsoft.com/office/drawing/2014/main" val="10013"/>
                  </a:ext>
                </a:extLst>
              </a:tr>
            </a:tbl>
          </a:graphicData>
        </a:graphic>
      </p:graphicFrame>
      <p:grpSp>
        <p:nvGrpSpPr>
          <p:cNvPr id="14" name="Группа 13">
            <a:extLst>
              <a:ext uri="{FF2B5EF4-FFF2-40B4-BE49-F238E27FC236}">
                <a16:creationId xmlns:a16="http://schemas.microsoft.com/office/drawing/2014/main" id="{7B93A8F1-85E7-0E1D-CF97-3B0DBE317B57}"/>
              </a:ext>
            </a:extLst>
          </p:cNvPr>
          <p:cNvGrpSpPr/>
          <p:nvPr/>
        </p:nvGrpSpPr>
        <p:grpSpPr>
          <a:xfrm>
            <a:off x="6111492" y="-34324"/>
            <a:ext cx="3091942" cy="1777508"/>
            <a:chOff x="6111492" y="-34324"/>
            <a:chExt cx="3091942" cy="1777508"/>
          </a:xfrm>
        </p:grpSpPr>
        <p:sp>
          <p:nvSpPr>
            <p:cNvPr id="15" name="Хорда 14">
              <a:extLst>
                <a:ext uri="{FF2B5EF4-FFF2-40B4-BE49-F238E27FC236}">
                  <a16:creationId xmlns:a16="http://schemas.microsoft.com/office/drawing/2014/main" id="{34887E78-D3A3-7B78-E0C5-AB44842827F7}"/>
                </a:ext>
              </a:extLst>
            </p:cNvPr>
            <p:cNvSpPr/>
            <p:nvPr/>
          </p:nvSpPr>
          <p:spPr>
            <a:xfrm rot="17516886">
              <a:off x="6118727" y="-41559"/>
              <a:ext cx="1777508" cy="1791978"/>
            </a:xfrm>
            <a:prstGeom prst="chord">
              <a:avLst/>
            </a:prstGeom>
            <a:solidFill>
              <a:srgbClr val="75CEEC"/>
            </a:solidFill>
            <a:ln>
              <a:solidFill>
                <a:srgbClr val="79D4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C6778888-33B4-6C52-1A50-6285064D8DF0}"/>
                </a:ext>
              </a:extLst>
            </p:cNvPr>
            <p:cNvSpPr/>
            <p:nvPr/>
          </p:nvSpPr>
          <p:spPr>
            <a:xfrm>
              <a:off x="8382000" y="-1"/>
              <a:ext cx="821434" cy="1164335"/>
            </a:xfrm>
            <a:prstGeom prst="rect">
              <a:avLst/>
            </a:prstGeom>
            <a:solidFill>
              <a:srgbClr val="75CEEC"/>
            </a:solidFill>
            <a:ln>
              <a:solidFill>
                <a:srgbClr val="75C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a:extLst>
                <a:ext uri="{FF2B5EF4-FFF2-40B4-BE49-F238E27FC236}">
                  <a16:creationId xmlns:a16="http://schemas.microsoft.com/office/drawing/2014/main" id="{7EC17488-CD96-7A6C-5282-2DE221FEB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74" y="210780"/>
              <a:ext cx="576886" cy="742772"/>
            </a:xfrm>
            <a:prstGeom prst="rect">
              <a:avLst/>
            </a:prstGeom>
          </p:spPr>
        </p:pic>
      </p:grpSp>
      <p:sp>
        <p:nvSpPr>
          <p:cNvPr id="11" name="object 11"/>
          <p:cNvSpPr txBox="1">
            <a:spLocks noGrp="1"/>
          </p:cNvSpPr>
          <p:nvPr>
            <p:ph type="title"/>
          </p:nvPr>
        </p:nvSpPr>
        <p:spPr>
          <a:xfrm>
            <a:off x="1002021" y="578411"/>
            <a:ext cx="8461543" cy="1287660"/>
          </a:xfrm>
          <a:prstGeom prst="rect">
            <a:avLst/>
          </a:prstGeom>
        </p:spPr>
        <p:txBody>
          <a:bodyPr vert="horz" wrap="square" lIns="0" tIns="13335" rIns="0" bIns="0" rtlCol="0">
            <a:spAutoFit/>
          </a:bodyPr>
          <a:lstStyle/>
          <a:p>
            <a:pPr marL="12700" algn="l">
              <a:lnSpc>
                <a:spcPct val="90000"/>
              </a:lnSpc>
              <a:spcBef>
                <a:spcPts val="1000"/>
              </a:spcBef>
            </a:pPr>
            <a:r>
              <a:rPr lang="ru-RU" spc="-30" dirty="0"/>
              <a:t>Образовательные п</a:t>
            </a:r>
            <a:r>
              <a:rPr lang="ru-RU" sz="3200" kern="0" spc="-30" dirty="0"/>
              <a:t>рограммы</a:t>
            </a:r>
            <a:r>
              <a:rPr lang="ru-RU" sz="3200" kern="0" spc="-125" dirty="0"/>
              <a:t> </a:t>
            </a:r>
            <a:br>
              <a:rPr lang="ru-RU" sz="3200" kern="0" spc="-125" dirty="0"/>
            </a:br>
            <a:r>
              <a:rPr lang="ru-RU" sz="3200" kern="0" spc="-50" dirty="0"/>
              <a:t>высшего </a:t>
            </a:r>
            <a:r>
              <a:rPr lang="ru-RU" sz="3200" kern="0" spc="-45" dirty="0"/>
              <a:t>образования</a:t>
            </a:r>
            <a:br>
              <a:rPr lang="ru-RU" sz="3200" kern="0" dirty="0"/>
            </a:br>
            <a:r>
              <a:rPr lang="ru-RU" sz="2800" spc="-25" dirty="0"/>
              <a:t>Программы</a:t>
            </a:r>
            <a:r>
              <a:rPr lang="ru-RU" sz="2800" spc="-80" dirty="0"/>
              <a:t> </a:t>
            </a:r>
            <a:r>
              <a:rPr sz="2800" spc="15" dirty="0" err="1"/>
              <a:t>бакалавриата</a:t>
            </a:r>
            <a:endParaRPr sz="2800" spc="15" dirty="0"/>
          </a:p>
        </p:txBody>
      </p:sp>
    </p:spTree>
    <p:extLst>
      <p:ext uri="{BB962C8B-B14F-4D97-AF65-F5344CB8AC3E}">
        <p14:creationId xmlns:p14="http://schemas.microsoft.com/office/powerpoint/2010/main" val="693965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TotalTime>
  <Words>3724</Words>
  <Application>Microsoft Office PowerPoint</Application>
  <PresentationFormat>Лист A4 (210x297 мм)</PresentationFormat>
  <Paragraphs>513</Paragraphs>
  <Slides>45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45</vt:i4>
      </vt:variant>
    </vt:vector>
  </HeadingPairs>
  <TitlesOfParts>
    <vt:vector size="53" baseType="lpstr">
      <vt:lpstr>Arial Unicode MS</vt:lpstr>
      <vt:lpstr>Arial</vt:lpstr>
      <vt:lpstr>Calibri</vt:lpstr>
      <vt:lpstr>Lucida Sans Unicode</vt:lpstr>
      <vt:lpstr>Tahoma</vt:lpstr>
      <vt:lpstr>Times New Roman</vt:lpstr>
      <vt:lpstr>Wingdings</vt:lpstr>
      <vt:lpstr>Office Theme</vt:lpstr>
      <vt:lpstr>Презентация PowerPoint</vt:lpstr>
      <vt:lpstr>Информация об Академии</vt:lpstr>
      <vt:lpstr>Информация об Академии</vt:lpstr>
      <vt:lpstr>Уставные документы</vt:lpstr>
      <vt:lpstr>Миссия и задачи </vt:lpstr>
      <vt:lpstr>Стратегические цели</vt:lpstr>
      <vt:lpstr>Приоритеты Академии</vt:lpstr>
      <vt:lpstr>Образовательные программы среднего профессионального образования</vt:lpstr>
      <vt:lpstr>Образовательные программы  высшего образования Программы бакалавриата</vt:lpstr>
      <vt:lpstr>Образовательные  программы специалитета</vt:lpstr>
      <vt:lpstr>Образовательные программы магистратуры</vt:lpstr>
      <vt:lpstr>Основные образовательные программы ассистентуры-стажировки</vt:lpstr>
      <vt:lpstr>Контингент обучающихся в  разрезе образовательных  программ</vt:lpstr>
      <vt:lpstr>ПРИЕМНАЯ КАМПАНИЯ</vt:lpstr>
      <vt:lpstr>УЧЕБНЫЙ ПРОЦЕСС</vt:lpstr>
      <vt:lpstr>КАДРОВОЕ ОБЕСПЕЧЕНИЕ</vt:lpstr>
      <vt:lpstr>Динамика повышения квалификации</vt:lpstr>
      <vt:lpstr>Основные направления  методической деятельности</vt:lpstr>
      <vt:lpstr>КОНТРОЛЬ КАЧЕСТВА ОБРАЗОВАТЕЛЬНОГО ПРОЦЕССА</vt:lpstr>
      <vt:lpstr>Учебно-методическое  обеспечение учебного  процесса</vt:lpstr>
      <vt:lpstr>Динамика научной деятельности</vt:lpstr>
      <vt:lpstr>Исполнительская и творческая  деятельность: цели и задачи</vt:lpstr>
      <vt:lpstr>Среднегодовое число лауреатов Открытых,  Республиканских и Международных конкурсов,  подготовленных научно-педагогическими  работниками Академии</vt:lpstr>
      <vt:lpstr>МЕЖВУЗОВСКОЕ СОТРУДНИЧЕСТВО</vt:lpstr>
      <vt:lpstr>ПРОЕКТЫ АКАДЕМИИ</vt:lpstr>
      <vt:lpstr>КОНЦЕРТНО-ТВОРЧЕСКАЯ ДЕЯТЕЛЬНОСТЬ</vt:lpstr>
      <vt:lpstr>КОНЦЕРТНО-ТВОРЧЕСКАЯ ДЕЯТЕЛЬНОСТЬ</vt:lpstr>
      <vt:lpstr>Научная работа</vt:lpstr>
      <vt:lpstr>Издания Академии</vt:lpstr>
      <vt:lpstr>ПРОФОРИЕНТАЦИОННАЯ РАБОТА</vt:lpstr>
      <vt:lpstr>ВОСПИТАТЕЛЬНАЯ РАБОТА </vt:lpstr>
      <vt:lpstr>МАТЕРИАЛЬНО-ТЕХНИЧЕСКАЯ БАЗА АКАДЕМИИ</vt:lpstr>
      <vt:lpstr>КАДРОВЫЙ РЕЗЕРВ</vt:lpstr>
      <vt:lpstr>Цифровизация Академии</vt:lpstr>
      <vt:lpstr>Программа развития на 2024-2028 гг.</vt:lpstr>
      <vt:lpstr>Перспективные  направления подготовки</vt:lpstr>
      <vt:lpstr>Пути реформирования  профессиональной подготовки</vt:lpstr>
      <vt:lpstr>Пути реформирования  дополнительного образования</vt:lpstr>
      <vt:lpstr>Структура единого  образовательного комплекса</vt:lpstr>
      <vt:lpstr>Перспективный план развития Академии</vt:lpstr>
      <vt:lpstr>Перспективный план развития Академии</vt:lpstr>
      <vt:lpstr>Перспективный план развития Академии</vt:lpstr>
      <vt:lpstr>Перспективный план развития Академии</vt:lpstr>
      <vt:lpstr>Перспективный план развития Академии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СТРАТЕГИЯ РАЗВИТИЯ ГОСУДАРСТВЕННОЙ ОБРАЗОВАТЕЛЬНОЙ ОРГАНИЗАЦИИ ВЫСШЕГО ПРОФЕССИОНАЛЬНОГО ОБРАЗОВАНИЯ  «ДОНЕЦКАЯ ГОСУДАРСТВЕННАЯ МУЗЫКАЛЬНАЯ АКАДЕМИЯ ИМЕНИ С.С. ПРОКОФЬЕВА» ДО 2025 ГОДА</dc:title>
  <dc:creator>Инга Веретенникова</dc:creator>
  <cp:lastModifiedBy>Sergej Prokofiev</cp:lastModifiedBy>
  <cp:revision>232</cp:revision>
  <cp:lastPrinted>2024-05-08T09:51:41Z</cp:lastPrinted>
  <dcterms:created xsi:type="dcterms:W3CDTF">2022-07-08T09:01:38Z</dcterms:created>
  <dcterms:modified xsi:type="dcterms:W3CDTF">2024-10-03T12:26:48Z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2020-08-30T00:00:00Z</vt:filetime>
  </property>
  <property fmtid="{D5CDD505-2E9C-101B-9397-08002B2CF9AE}" pid="3" name="Creator">
    <vt:lpwstr>Acrobat PDFMaker 18 для PowerPoint</vt:lpwstr>
  </property>
  <property fmtid="{D5CDD505-2E9C-101B-9397-08002B2CF9AE}" pid="4" name="LastSaved">
    <vt:filetime>2022-07-08T00:00:00Z</vt:filetime>
  </property>
</Properties>
</file>